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2.xml" ContentType="application/vnd.openxmlformats-officedocument.drawingml.chart+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6"/>
  </p:notesMasterIdLst>
  <p:handoutMasterIdLst>
    <p:handoutMasterId r:id="rId27"/>
  </p:handoutMasterIdLst>
  <p:sldIdLst>
    <p:sldId id="256" r:id="rId2"/>
    <p:sldId id="257" r:id="rId3"/>
    <p:sldId id="400" r:id="rId4"/>
    <p:sldId id="515" r:id="rId5"/>
    <p:sldId id="517" r:id="rId6"/>
    <p:sldId id="516" r:id="rId7"/>
    <p:sldId id="537" r:id="rId8"/>
    <p:sldId id="518" r:id="rId9"/>
    <p:sldId id="509" r:id="rId10"/>
    <p:sldId id="520" r:id="rId11"/>
    <p:sldId id="521" r:id="rId12"/>
    <p:sldId id="528" r:id="rId13"/>
    <p:sldId id="529" r:id="rId14"/>
    <p:sldId id="530" r:id="rId15"/>
    <p:sldId id="522" r:id="rId16"/>
    <p:sldId id="523" r:id="rId17"/>
    <p:sldId id="524" r:id="rId18"/>
    <p:sldId id="538" r:id="rId19"/>
    <p:sldId id="531" r:id="rId20"/>
    <p:sldId id="526" r:id="rId21"/>
    <p:sldId id="532" r:id="rId22"/>
    <p:sldId id="535" r:id="rId23"/>
    <p:sldId id="536" r:id="rId24"/>
    <p:sldId id="514" r:id="rId25"/>
  </p:sldIdLst>
  <p:sldSz cx="9144000" cy="6858000" type="screen4x3"/>
  <p:notesSz cx="6858000" cy="9144000"/>
  <p:defaultTextStyle>
    <a:defPPr>
      <a:defRPr lang="zh-CN"/>
    </a:defPPr>
    <a:lvl1pPr marL="0" lvl="0" indent="0" algn="l" defTabSz="91440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宋体" panose="02010600030101010101" pitchFamily="2" charset="-122"/>
      </a:defRPr>
    </a:lvl2pPr>
    <a:lvl3pPr marL="914400" lvl="2" indent="0" algn="l" defTabSz="91440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宋体" panose="02010600030101010101" pitchFamily="2" charset="-122"/>
      </a:defRPr>
    </a:lvl3pPr>
    <a:lvl4pPr marL="1371600" lvl="3" indent="0" algn="l" defTabSz="91440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宋体" panose="02010600030101010101" pitchFamily="2" charset="-122"/>
      </a:defRPr>
    </a:lvl4pPr>
    <a:lvl5pPr marL="1828800" lvl="4" indent="0" algn="l" defTabSz="91440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宋体" panose="02010600030101010101" pitchFamily="2" charset="-122"/>
      </a:defRPr>
    </a:lvl5pPr>
    <a:lvl6pPr marL="2286000" lvl="5" indent="0" algn="l" defTabSz="91440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宋体" panose="02010600030101010101" pitchFamily="2" charset="-122"/>
      </a:defRPr>
    </a:lvl6pPr>
    <a:lvl7pPr marL="2743200" lvl="6" indent="0" algn="l" defTabSz="91440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宋体" panose="02010600030101010101" pitchFamily="2" charset="-122"/>
      </a:defRPr>
    </a:lvl7pPr>
    <a:lvl8pPr marL="3200400" lvl="7" indent="0" algn="l" defTabSz="91440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宋体" panose="02010600030101010101" pitchFamily="2" charset="-122"/>
      </a:defRPr>
    </a:lvl8pPr>
    <a:lvl9pPr marL="3657600" lvl="8" indent="0" algn="l" defTabSz="91440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宋体" panose="02010600030101010101" pitchFamily="2" charset="-122"/>
      </a:defRPr>
    </a:lvl9pPr>
  </p:defaultTextStyle>
  <p:extLst>
    <p:ext uri="{EFAFB233-063F-42B5-8137-9DF3F51BA10A}">
      <p15:sldGuideLst xmlns:p15="http://schemas.microsoft.com/office/powerpoint/2012/main">
        <p15:guide id="1" orient="horz" pos="2156">
          <p15:clr>
            <a:srgbClr val="A4A3A4"/>
          </p15:clr>
        </p15:guide>
        <p15:guide id="2" pos="2878">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A1D00"/>
    <a:srgbClr val="C80A4D"/>
    <a:srgbClr val="004EA2"/>
    <a:srgbClr val="DA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560" autoAdjust="0"/>
    <p:restoredTop sz="80444" autoAdjust="0"/>
  </p:normalViewPr>
  <p:slideViewPr>
    <p:cSldViewPr showGuides="1">
      <p:cViewPr varScale="1">
        <p:scale>
          <a:sx n="93" d="100"/>
          <a:sy n="93" d="100"/>
        </p:scale>
        <p:origin x="1842" y="78"/>
      </p:cViewPr>
      <p:guideLst>
        <p:guide orient="horz" pos="2156"/>
        <p:guide pos="2878"/>
      </p:guideLst>
    </p:cSldViewPr>
  </p:slideViewPr>
  <p:outlineViewPr>
    <p:cViewPr>
      <p:scale>
        <a:sx n="33" d="100"/>
        <a:sy n="33" d="100"/>
      </p:scale>
      <p:origin x="0" y="1140"/>
    </p:cViewPr>
  </p:outlineViewPr>
  <p:notesTextViewPr>
    <p:cViewPr>
      <p:scale>
        <a:sx n="100" d="100"/>
        <a:sy n="100" d="100"/>
      </p:scale>
      <p:origin x="0" y="0"/>
    </p:cViewPr>
  </p:notesTextViewPr>
  <p:sorterViewPr showFormatting="0">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handoutMaster" Target="handoutMasters/handoutMaster1.xml"/><Relationship Id="rId30" Type="http://schemas.openxmlformats.org/officeDocument/2006/relationships/theme" Target="theme/theme1.xml"/></Relationships>
</file>

<file path=ppt/charts/_rels/chart1.xml.rels><?xml version="1.0" encoding="UTF-8" standalone="yes"?>
<Relationships xmlns="http://schemas.openxmlformats.org/package/2006/relationships"><Relationship Id="rId2" Type="http://schemas.openxmlformats.org/officeDocument/2006/relationships/oleObject" Target="file:///C:\Users\hp\Desktop\&#26032;&#33021;&#28304;&#24066;&#22330;&#24320;&#21457;&#35268;&#21010;\&#19990;&#30028;&#19968;&#27425;&#33021;&#28304;&#28040;&#36153;&#24635;&#37327;&#21450;&#21270;&#30707;&#33021;&#28304;&#21344;&#27604;.xlsx" TargetMode="External"/><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1" Type="http://schemas.openxmlformats.org/officeDocument/2006/relationships/oleObject" Target="file:///C:\Users\Administrator\Desktop\&#25277;&#33988;&#20998;&#24067;.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barChart>
        <c:barDir val="col"/>
        <c:grouping val="clustered"/>
        <c:varyColors val="0"/>
        <c:ser>
          <c:idx val="0"/>
          <c:order val="0"/>
          <c:tx>
            <c:v>一次能源消费总量</c:v>
          </c:tx>
          <c:spPr>
            <a:solidFill>
              <a:srgbClr val="FFCC66"/>
            </a:solidFill>
          </c:spPr>
          <c:invertIfNegative val="0"/>
          <c:dLbls>
            <c:spPr>
              <a:noFill/>
              <a:ln>
                <a:noFill/>
              </a:ln>
              <a:effectLst/>
            </c:spPr>
            <c:txPr>
              <a:bodyPr/>
              <a:lstStyle/>
              <a:p>
                <a:pPr>
                  <a:defRPr sz="1050"/>
                </a:pPr>
                <a:endParaRPr lang="zh-CN"/>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Sheet3!$A$1:$J$1</c:f>
              <c:numCache>
                <c:formatCode>General</c:formatCode>
                <c:ptCount val="10"/>
                <c:pt idx="0">
                  <c:v>1965</c:v>
                </c:pt>
                <c:pt idx="1">
                  <c:v>1975</c:v>
                </c:pt>
                <c:pt idx="2">
                  <c:v>1985</c:v>
                </c:pt>
                <c:pt idx="3">
                  <c:v>1995</c:v>
                </c:pt>
                <c:pt idx="4">
                  <c:v>2000</c:v>
                </c:pt>
                <c:pt idx="5">
                  <c:v>2005</c:v>
                </c:pt>
                <c:pt idx="6">
                  <c:v>2010</c:v>
                </c:pt>
                <c:pt idx="7">
                  <c:v>2015</c:v>
                </c:pt>
                <c:pt idx="8">
                  <c:v>2016</c:v>
                </c:pt>
                <c:pt idx="9">
                  <c:v>2017</c:v>
                </c:pt>
              </c:numCache>
            </c:numRef>
          </c:cat>
          <c:val>
            <c:numRef>
              <c:f>Sheet3!$A$2:$J$2</c:f>
              <c:numCache>
                <c:formatCode>0_ </c:formatCode>
                <c:ptCount val="10"/>
                <c:pt idx="0">
                  <c:v>53.349698480655846</c:v>
                </c:pt>
                <c:pt idx="1">
                  <c:v>82.103729325380755</c:v>
                </c:pt>
                <c:pt idx="2">
                  <c:v>102.69998989365389</c:v>
                </c:pt>
                <c:pt idx="3">
                  <c:v>122.84452155826116</c:v>
                </c:pt>
                <c:pt idx="4">
                  <c:v>134.28345511057833</c:v>
                </c:pt>
                <c:pt idx="5">
                  <c:v>156.42709659988299</c:v>
                </c:pt>
                <c:pt idx="6">
                  <c:v>174.03074646086301</c:v>
                </c:pt>
                <c:pt idx="7">
                  <c:v>187.40148445300647</c:v>
                </c:pt>
                <c:pt idx="8">
                  <c:v>189.851184259288</c:v>
                </c:pt>
                <c:pt idx="9">
                  <c:v>193.20967807421937</c:v>
                </c:pt>
              </c:numCache>
            </c:numRef>
          </c:val>
          <c:extLst>
            <c:ext xmlns:c16="http://schemas.microsoft.com/office/drawing/2014/chart" uri="{C3380CC4-5D6E-409C-BE32-E72D297353CC}">
              <c16:uniqueId val="{00000000-E4B6-4304-97FA-AB36C975EB5B}"/>
            </c:ext>
          </c:extLst>
        </c:ser>
        <c:dLbls>
          <c:showLegendKey val="0"/>
          <c:showVal val="0"/>
          <c:showCatName val="0"/>
          <c:showSerName val="0"/>
          <c:showPercent val="0"/>
          <c:showBubbleSize val="0"/>
        </c:dLbls>
        <c:gapWidth val="193"/>
        <c:axId val="159497728"/>
        <c:axId val="125676352"/>
      </c:barChart>
      <c:lineChart>
        <c:grouping val="stacked"/>
        <c:varyColors val="0"/>
        <c:ser>
          <c:idx val="1"/>
          <c:order val="1"/>
          <c:tx>
            <c:v>化石能源占比</c:v>
          </c:tx>
          <c:spPr>
            <a:ln w="31750">
              <a:solidFill>
                <a:schemeClr val="accent1"/>
              </a:solidFill>
            </a:ln>
          </c:spPr>
          <c:marker>
            <c:symbol val="square"/>
            <c:size val="5"/>
            <c:spPr>
              <a:solidFill>
                <a:schemeClr val="accent1"/>
              </a:solidFill>
              <a:ln>
                <a:solidFill>
                  <a:srgbClr val="4F81BD"/>
                </a:solidFill>
              </a:ln>
            </c:spPr>
          </c:marker>
          <c:val>
            <c:numRef>
              <c:f>Sheet3!$A$3:$J$3</c:f>
              <c:numCache>
                <c:formatCode>0%</c:formatCode>
                <c:ptCount val="10"/>
                <c:pt idx="0">
                  <c:v>0.93372497423398704</c:v>
                </c:pt>
                <c:pt idx="1">
                  <c:v>0.92345165537291496</c:v>
                </c:pt>
                <c:pt idx="2">
                  <c:v>0.88551589161012867</c:v>
                </c:pt>
                <c:pt idx="3">
                  <c:v>0.86624925323967072</c:v>
                </c:pt>
                <c:pt idx="4">
                  <c:v>0.86495409134743462</c:v>
                </c:pt>
                <c:pt idx="5">
                  <c:v>0.87070975240526938</c:v>
                </c:pt>
                <c:pt idx="6">
                  <c:v>0.86649909052695873</c:v>
                </c:pt>
                <c:pt idx="7">
                  <c:v>0.85677465334290859</c:v>
                </c:pt>
                <c:pt idx="8">
                  <c:v>0.85389887156201805</c:v>
                </c:pt>
                <c:pt idx="9">
                  <c:v>0.85183755084328605</c:v>
                </c:pt>
              </c:numCache>
            </c:numRef>
          </c:val>
          <c:smooth val="0"/>
          <c:extLst>
            <c:ext xmlns:c16="http://schemas.microsoft.com/office/drawing/2014/chart" uri="{C3380CC4-5D6E-409C-BE32-E72D297353CC}">
              <c16:uniqueId val="{00000001-E4B6-4304-97FA-AB36C975EB5B}"/>
            </c:ext>
          </c:extLst>
        </c:ser>
        <c:dLbls>
          <c:showLegendKey val="0"/>
          <c:showVal val="0"/>
          <c:showCatName val="0"/>
          <c:showSerName val="0"/>
          <c:showPercent val="0"/>
          <c:showBubbleSize val="0"/>
        </c:dLbls>
        <c:marker val="1"/>
        <c:smooth val="0"/>
        <c:axId val="200028672"/>
        <c:axId val="125676928"/>
      </c:lineChart>
      <c:catAx>
        <c:axId val="159497728"/>
        <c:scaling>
          <c:orientation val="minMax"/>
        </c:scaling>
        <c:delete val="0"/>
        <c:axPos val="b"/>
        <c:numFmt formatCode="General" sourceLinked="1"/>
        <c:majorTickMark val="out"/>
        <c:minorTickMark val="none"/>
        <c:tickLblPos val="nextTo"/>
        <c:txPr>
          <a:bodyPr/>
          <a:lstStyle/>
          <a:p>
            <a:pPr>
              <a:defRPr sz="1050"/>
            </a:pPr>
            <a:endParaRPr lang="zh-CN"/>
          </a:p>
        </c:txPr>
        <c:crossAx val="125676352"/>
        <c:crosses val="autoZero"/>
        <c:auto val="1"/>
        <c:lblAlgn val="ctr"/>
        <c:lblOffset val="100"/>
        <c:noMultiLvlLbl val="0"/>
      </c:catAx>
      <c:valAx>
        <c:axId val="125676352"/>
        <c:scaling>
          <c:orientation val="minMax"/>
          <c:max val="200"/>
        </c:scaling>
        <c:delete val="0"/>
        <c:axPos val="l"/>
        <c:title>
          <c:tx>
            <c:rich>
              <a:bodyPr rot="0" vert="eaVert"/>
              <a:lstStyle/>
              <a:p>
                <a:pPr>
                  <a:defRPr sz="1000">
                    <a:latin typeface="微软雅黑" pitchFamily="34" charset="-122"/>
                    <a:ea typeface="微软雅黑" pitchFamily="34" charset="-122"/>
                  </a:defRPr>
                </a:pPr>
                <a:r>
                  <a:rPr lang="en-US" altLang="zh-CN" sz="1000" b="0" i="0" baseline="0" dirty="0" smtClean="0">
                    <a:latin typeface="微软雅黑" pitchFamily="34" charset="-122"/>
                    <a:ea typeface="微软雅黑" pitchFamily="34" charset="-122"/>
                  </a:rPr>
                  <a:t>Unit</a:t>
                </a:r>
                <a:r>
                  <a:rPr lang="zh-CN" altLang="en-US" sz="1000" b="0" i="0" baseline="0" dirty="0" smtClean="0">
                    <a:latin typeface="微软雅黑" pitchFamily="34" charset="-122"/>
                    <a:ea typeface="微软雅黑" pitchFamily="34" charset="-122"/>
                  </a:rPr>
                  <a:t>（</a:t>
                </a:r>
                <a:r>
                  <a:rPr lang="en-US" altLang="zh-CN" sz="1000" b="0" i="0" baseline="0" dirty="0" smtClean="0">
                    <a:latin typeface="微软雅黑" pitchFamily="34" charset="-122"/>
                    <a:ea typeface="微软雅黑" pitchFamily="34" charset="-122"/>
                  </a:rPr>
                  <a:t>0.1billion  </a:t>
                </a:r>
                <a:r>
                  <a:rPr lang="en-US" altLang="zh-CN" sz="1000" b="0" i="0" baseline="0" dirty="0" err="1" smtClean="0">
                    <a:latin typeface="微软雅黑" pitchFamily="34" charset="-122"/>
                    <a:ea typeface="微软雅黑" pitchFamily="34" charset="-122"/>
                  </a:rPr>
                  <a:t>tce</a:t>
                </a:r>
                <a:r>
                  <a:rPr lang="zh-CN" altLang="en-US" sz="1000" b="0" i="0" baseline="0" dirty="0" smtClean="0">
                    <a:latin typeface="微软雅黑" pitchFamily="34" charset="-122"/>
                    <a:ea typeface="微软雅黑" pitchFamily="34" charset="-122"/>
                  </a:rPr>
                  <a:t>）</a:t>
                </a:r>
                <a:endParaRPr lang="zh-CN" altLang="zh-CN" sz="1000" b="0" i="0" baseline="0" dirty="0">
                  <a:latin typeface="微软雅黑" pitchFamily="34" charset="-122"/>
                  <a:ea typeface="微软雅黑" pitchFamily="34" charset="-122"/>
                </a:endParaRPr>
              </a:p>
            </c:rich>
          </c:tx>
          <c:overlay val="0"/>
        </c:title>
        <c:numFmt formatCode="0_ " sourceLinked="1"/>
        <c:majorTickMark val="out"/>
        <c:minorTickMark val="none"/>
        <c:tickLblPos val="nextTo"/>
        <c:txPr>
          <a:bodyPr/>
          <a:lstStyle/>
          <a:p>
            <a:pPr>
              <a:defRPr sz="1000">
                <a:latin typeface="+mj-ea"/>
                <a:ea typeface="+mj-ea"/>
              </a:defRPr>
            </a:pPr>
            <a:endParaRPr lang="zh-CN"/>
          </a:p>
        </c:txPr>
        <c:crossAx val="159497728"/>
        <c:crosses val="autoZero"/>
        <c:crossBetween val="between"/>
      </c:valAx>
      <c:valAx>
        <c:axId val="125676928"/>
        <c:scaling>
          <c:orientation val="minMax"/>
          <c:max val="1"/>
        </c:scaling>
        <c:delete val="0"/>
        <c:axPos val="r"/>
        <c:numFmt formatCode="0%" sourceLinked="1"/>
        <c:majorTickMark val="out"/>
        <c:minorTickMark val="none"/>
        <c:tickLblPos val="nextTo"/>
        <c:txPr>
          <a:bodyPr/>
          <a:lstStyle/>
          <a:p>
            <a:pPr>
              <a:defRPr sz="1100"/>
            </a:pPr>
            <a:endParaRPr lang="zh-CN"/>
          </a:p>
        </c:txPr>
        <c:crossAx val="200028672"/>
        <c:crosses val="max"/>
        <c:crossBetween val="between"/>
      </c:valAx>
      <c:catAx>
        <c:axId val="200028672"/>
        <c:scaling>
          <c:orientation val="minMax"/>
        </c:scaling>
        <c:delete val="1"/>
        <c:axPos val="b"/>
        <c:majorTickMark val="out"/>
        <c:minorTickMark val="none"/>
        <c:tickLblPos val="none"/>
        <c:crossAx val="125676928"/>
        <c:crosses val="autoZero"/>
        <c:auto val="1"/>
        <c:lblAlgn val="ctr"/>
        <c:lblOffset val="100"/>
        <c:noMultiLvlLbl val="0"/>
      </c:catAx>
    </c:plotArea>
    <c:legend>
      <c:legendPos val="b"/>
      <c:overlay val="0"/>
      <c:txPr>
        <a:bodyPr/>
        <a:lstStyle/>
        <a:p>
          <a:pPr>
            <a:defRPr>
              <a:latin typeface="微软雅黑" pitchFamily="34" charset="-122"/>
              <a:ea typeface="微软雅黑" pitchFamily="34" charset="-122"/>
            </a:defRPr>
          </a:pPr>
          <a:endParaRPr lang="zh-CN"/>
        </a:p>
      </c:txPr>
    </c:legend>
    <c:plotVisOnly val="1"/>
    <c:dispBlanksAs val="gap"/>
    <c:showDLblsOverMax val="0"/>
  </c:chart>
  <c:spPr>
    <a:ln>
      <a:noFill/>
    </a:ln>
  </c:sp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pieChart>
        <c:varyColors val="1"/>
        <c:ser>
          <c:idx val="0"/>
          <c:order val="0"/>
          <c:dLbls>
            <c:spPr>
              <a:noFill/>
              <a:ln>
                <a:noFill/>
              </a:ln>
              <a:effectLst/>
            </c:spPr>
            <c:showLegendKey val="0"/>
            <c:showVal val="0"/>
            <c:showCatName val="0"/>
            <c:showSerName val="0"/>
            <c:showPercent val="1"/>
            <c:showBubbleSize val="0"/>
            <c:showLeaderLines val="1"/>
            <c:extLst>
              <c:ext xmlns:c15="http://schemas.microsoft.com/office/drawing/2012/chart" uri="{CE6537A1-D6FC-4f65-9D91-7224C49458BB}">
                <c15:layout/>
              </c:ext>
            </c:extLst>
          </c:dLbls>
          <c:cat>
            <c:strRef>
              <c:f>Sheet1!$G$9:$G$12</c:f>
              <c:strCache>
                <c:ptCount val="4"/>
                <c:pt idx="0">
                  <c:v>East Asia and Pacific</c:v>
                </c:pt>
                <c:pt idx="1">
                  <c:v>Europe</c:v>
                </c:pt>
                <c:pt idx="2">
                  <c:v>North America</c:v>
                </c:pt>
                <c:pt idx="3">
                  <c:v>Rest of world</c:v>
                </c:pt>
              </c:strCache>
            </c:strRef>
          </c:cat>
          <c:val>
            <c:numRef>
              <c:f>Sheet1!$H$9:$H$12</c:f>
              <c:numCache>
                <c:formatCode>#,##0</c:formatCode>
                <c:ptCount val="4"/>
                <c:pt idx="0">
                  <c:v>66454</c:v>
                </c:pt>
                <c:pt idx="1">
                  <c:v>51769</c:v>
                </c:pt>
                <c:pt idx="2">
                  <c:v>22986</c:v>
                </c:pt>
                <c:pt idx="3">
                  <c:v>11832</c:v>
                </c:pt>
              </c:numCache>
            </c:numRef>
          </c:val>
          <c:extLst>
            <c:ext xmlns:c16="http://schemas.microsoft.com/office/drawing/2014/chart" uri="{C3380CC4-5D6E-409C-BE32-E72D297353CC}">
              <c16:uniqueId val="{00000000-8603-4B90-9A86-A0DDF1CE5E4C}"/>
            </c:ext>
          </c:extLst>
        </c:ser>
        <c:dLbls>
          <c:showLegendKey val="0"/>
          <c:showVal val="0"/>
          <c:showCatName val="0"/>
          <c:showSerName val="0"/>
          <c:showPercent val="0"/>
          <c:showBubbleSize val="0"/>
          <c:showLeaderLines val="1"/>
        </c:dLbls>
        <c:firstSliceAng val="0"/>
      </c:pieChart>
    </c:plotArea>
    <c:legend>
      <c:legendPos val="r"/>
      <c:layout>
        <c:manualLayout>
          <c:xMode val="edge"/>
          <c:yMode val="edge"/>
          <c:x val="0.5326330485285089"/>
          <c:y val="0.10557687331337108"/>
          <c:w val="0.46408352289297189"/>
          <c:h val="0.78884619422572178"/>
        </c:manualLayout>
      </c:layout>
      <c:overlay val="0"/>
      <c:txPr>
        <a:bodyPr/>
        <a:lstStyle/>
        <a:p>
          <a:pPr>
            <a:defRPr b="0">
              <a:latin typeface="Arial" pitchFamily="34" charset="0"/>
              <a:cs typeface="Arial" pitchFamily="34" charset="0"/>
            </a:defRPr>
          </a:pPr>
          <a:endParaRPr lang="zh-CN"/>
        </a:p>
      </c:txPr>
    </c:legend>
    <c:plotVisOnly val="1"/>
    <c:dispBlanksAs val="zero"/>
    <c:showDLblsOverMax val="0"/>
  </c:chart>
  <c:spPr>
    <a:ln>
      <a:noFill/>
    </a:ln>
  </c:spPr>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29.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Arial" panose="020B060402020202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3" name="日期占位符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atin typeface="Arial" panose="020B0604020202020204" pitchFamily="34" charset="0"/>
              </a:defRPr>
            </a:lvl1pPr>
          </a:lstStyle>
          <a:p>
            <a:pPr marL="0" marR="0" lvl="0" indent="0" algn="r" defTabSz="914400" rtl="0" eaLnBrk="1" fontAlgn="base"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4" name="页脚占位符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atin typeface="Arial" panose="020B060402020202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5" name="灯片编号占位符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lstStyle>
            <a:lvl1pPr algn="r">
              <a:defRPr sz="1200"/>
            </a:lvl1pPr>
          </a:lstStyle>
          <a:p>
            <a:pPr marL="0" marR="0" lvl="0" indent="0" algn="r" defTabSz="914400" rtl="0" eaLnBrk="1" fontAlgn="base" latinLnBrk="0" hangingPunct="1">
              <a:lnSpc>
                <a:spcPct val="100000"/>
              </a:lnSpc>
              <a:spcBef>
                <a:spcPct val="0"/>
              </a:spcBef>
              <a:spcAft>
                <a:spcPct val="0"/>
              </a:spcAft>
              <a:buClrTx/>
              <a:buSzTx/>
              <a:buFontTx/>
              <a:buNone/>
              <a:defRPr/>
            </a:pPr>
            <a:fld id="{4D7BAF1D-D588-4046-ACAE-29C2709F11E4}" type="slidenum">
              <a:rPr kumimoji="0" lang="zh-CN" altLang="en-US" sz="1200" b="0" i="0" u="none" strike="noStrike" kern="1200" cap="none" spc="0" normalizeH="0" baseline="0" noProof="0" smtClean="0">
                <a:ln>
                  <a:noFill/>
                </a:ln>
                <a:solidFill>
                  <a:schemeClr val="tx1"/>
                </a:solidFill>
                <a:effectLst/>
                <a:uLnTx/>
                <a:uFillTx/>
                <a:latin typeface="Arial" panose="020B0604020202020204" pitchFamily="34" charset="0"/>
                <a:ea typeface="宋体" panose="02010600030101010101" pitchFamily="2" charset="-122"/>
                <a:cs typeface="+mn-cs"/>
              </a:rPr>
              <a:t>‹#›</a:t>
            </a:fld>
            <a:endParaRPr kumimoji="0" lang="zh-CN" altLang="en-US" sz="1200" b="0" i="0" u="none" strike="noStrike" kern="1200" cap="none" spc="0" normalizeH="0" baseline="0" noProof="0" smtClean="0">
              <a:ln>
                <a:noFill/>
              </a:ln>
              <a:solidFill>
                <a:schemeClr val="tx1"/>
              </a:solidFill>
              <a:effectLst/>
              <a:uLnTx/>
              <a:uFillTx/>
              <a:latin typeface="Arial" panose="020B0604020202020204" pitchFamily="34" charset="0"/>
              <a:ea typeface="宋体" panose="02010600030101010101" pitchFamily="2" charset="-122"/>
              <a:cs typeface="+mn-cs"/>
            </a:endParaRPr>
          </a:p>
        </p:txBody>
      </p:sp>
    </p:spTree>
    <p:extLst>
      <p:ext uri="{BB962C8B-B14F-4D97-AF65-F5344CB8AC3E}">
        <p14:creationId xmlns:p14="http://schemas.microsoft.com/office/powerpoint/2010/main" val="40289280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defRPr>
            </a:lvl1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solidFill>
              <a:effectLst/>
              <a:uLnTx/>
              <a:uFillTx/>
              <a:latin typeface="+mn-lt"/>
              <a:ea typeface="+mn-ea"/>
              <a:cs typeface="+mn-cs"/>
            </a:endParaRPr>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ea typeface="+mn-ea"/>
              </a:defRPr>
            </a:lvl1pPr>
          </a:lstStyle>
          <a:p>
            <a:pPr marL="0" marR="0" lvl="0" indent="0" algn="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solidFill>
              <a:effectLst/>
              <a:uLnTx/>
              <a:uFillTx/>
              <a:latin typeface="+mn-lt"/>
              <a:ea typeface="+mn-ea"/>
              <a:cs typeface="+mn-cs"/>
            </a:endParaRPr>
          </a:p>
        </p:txBody>
      </p:sp>
      <p:sp>
        <p:nvSpPr>
          <p:cNvPr id="4" name="幻灯片图像占位符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marL="0" marR="0" lvl="0" indent="0" algn="l" defTabSz="914400" rtl="0" eaLnBrk="0" fontAlgn="base" latinLnBrk="0" hangingPunct="0">
              <a:lnSpc>
                <a:spcPct val="100000"/>
              </a:lnSpc>
              <a:spcBef>
                <a:spcPct val="30000"/>
              </a:spcBef>
              <a:spcAft>
                <a:spcPct val="0"/>
              </a:spcAft>
              <a:buClrTx/>
              <a:buSzTx/>
              <a:buFontTx/>
              <a:buNone/>
              <a:defRPr/>
            </a:pPr>
            <a:endParaRPr kumimoji="0" lang="zh-CN" altLang="en-US" sz="1200" b="0" i="0" u="none" strike="noStrike" kern="1200" cap="none" spc="0" normalizeH="0" baseline="0" noProof="0">
              <a:ln>
                <a:noFill/>
              </a:ln>
              <a:solidFill>
                <a:schemeClr val="tx1"/>
              </a:solidFill>
              <a:effectLst/>
              <a:uLnTx/>
              <a:uFillTx/>
              <a:latin typeface="+mn-lt"/>
              <a:ea typeface="+mn-ea"/>
              <a:cs typeface="+mn-cs"/>
            </a:endParaRPr>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marL="0" marR="0" lvl="0" indent="0" algn="l" defTabSz="914400" rtl="0" eaLnBrk="0" fontAlgn="base" latinLnBrk="0" hangingPunct="0">
              <a:lnSpc>
                <a:spcPct val="100000"/>
              </a:lnSpc>
              <a:spcBef>
                <a:spcPct val="30000"/>
              </a:spcBef>
              <a:spcAft>
                <a:spcPct val="0"/>
              </a:spcAft>
              <a:buClrTx/>
              <a:buSzTx/>
              <a:buFontTx/>
              <a:buNone/>
              <a:defRPr/>
            </a:pPr>
            <a:r>
              <a:rPr kumimoji="0" lang="zh-CN" altLang="en-US" sz="1200" b="0" i="0" u="none" strike="noStrike" kern="1200" cap="none" spc="0" normalizeH="0" baseline="0" noProof="0">
                <a:ln>
                  <a:noFill/>
                </a:ln>
                <a:solidFill>
                  <a:schemeClr val="tx1"/>
                </a:solidFill>
                <a:effectLst/>
                <a:uLnTx/>
                <a:uFillTx/>
                <a:latin typeface="+mn-lt"/>
                <a:ea typeface="+mn-ea"/>
                <a:cs typeface="+mn-cs"/>
              </a:rPr>
              <a:t>单击此处编辑母版文本样式</a:t>
            </a:r>
          </a:p>
          <a:p>
            <a:pPr marL="457200" marR="0" lvl="1" indent="0" algn="l" defTabSz="914400" rtl="0" eaLnBrk="0" fontAlgn="base" latinLnBrk="0" hangingPunct="0">
              <a:lnSpc>
                <a:spcPct val="100000"/>
              </a:lnSpc>
              <a:spcBef>
                <a:spcPct val="30000"/>
              </a:spcBef>
              <a:spcAft>
                <a:spcPct val="0"/>
              </a:spcAft>
              <a:buClrTx/>
              <a:buSzTx/>
              <a:buFontTx/>
              <a:buNone/>
              <a:defRPr/>
            </a:pPr>
            <a:r>
              <a:rPr kumimoji="0" lang="zh-CN" altLang="en-US" sz="1200" b="0" i="0" u="none" strike="noStrike" kern="1200" cap="none" spc="0" normalizeH="0" baseline="0" noProof="0">
                <a:ln>
                  <a:noFill/>
                </a:ln>
                <a:solidFill>
                  <a:schemeClr val="tx1"/>
                </a:solidFill>
                <a:effectLst/>
                <a:uLnTx/>
                <a:uFillTx/>
                <a:latin typeface="+mn-lt"/>
                <a:ea typeface="+mn-ea"/>
                <a:cs typeface="+mn-cs"/>
              </a:rPr>
              <a:t>第二级</a:t>
            </a:r>
          </a:p>
          <a:p>
            <a:pPr marL="914400" marR="0" lvl="2" indent="0" algn="l" defTabSz="914400" rtl="0" eaLnBrk="0" fontAlgn="base" latinLnBrk="0" hangingPunct="0">
              <a:lnSpc>
                <a:spcPct val="100000"/>
              </a:lnSpc>
              <a:spcBef>
                <a:spcPct val="30000"/>
              </a:spcBef>
              <a:spcAft>
                <a:spcPct val="0"/>
              </a:spcAft>
              <a:buClrTx/>
              <a:buSzTx/>
              <a:buFontTx/>
              <a:buNone/>
              <a:defRPr/>
            </a:pPr>
            <a:r>
              <a:rPr kumimoji="0" lang="zh-CN" altLang="en-US" sz="1200" b="0" i="0" u="none" strike="noStrike" kern="1200" cap="none" spc="0" normalizeH="0" baseline="0" noProof="0">
                <a:ln>
                  <a:noFill/>
                </a:ln>
                <a:solidFill>
                  <a:schemeClr val="tx1"/>
                </a:solidFill>
                <a:effectLst/>
                <a:uLnTx/>
                <a:uFillTx/>
                <a:latin typeface="+mn-lt"/>
                <a:ea typeface="+mn-ea"/>
                <a:cs typeface="+mn-cs"/>
              </a:rPr>
              <a:t>第三级</a:t>
            </a:r>
          </a:p>
          <a:p>
            <a:pPr marL="1371600" marR="0" lvl="3" indent="0" algn="l" defTabSz="914400" rtl="0" eaLnBrk="0" fontAlgn="base" latinLnBrk="0" hangingPunct="0">
              <a:lnSpc>
                <a:spcPct val="100000"/>
              </a:lnSpc>
              <a:spcBef>
                <a:spcPct val="30000"/>
              </a:spcBef>
              <a:spcAft>
                <a:spcPct val="0"/>
              </a:spcAft>
              <a:buClrTx/>
              <a:buSzTx/>
              <a:buFontTx/>
              <a:buNone/>
              <a:defRPr/>
            </a:pPr>
            <a:r>
              <a:rPr kumimoji="0" lang="zh-CN" altLang="en-US" sz="1200" b="0" i="0" u="none" strike="noStrike" kern="1200" cap="none" spc="0" normalizeH="0" baseline="0" noProof="0">
                <a:ln>
                  <a:noFill/>
                </a:ln>
                <a:solidFill>
                  <a:schemeClr val="tx1"/>
                </a:solidFill>
                <a:effectLst/>
                <a:uLnTx/>
                <a:uFillTx/>
                <a:latin typeface="+mn-lt"/>
                <a:ea typeface="+mn-ea"/>
                <a:cs typeface="+mn-cs"/>
              </a:rPr>
              <a:t>第四级</a:t>
            </a:r>
          </a:p>
          <a:p>
            <a:pPr marL="1828800" marR="0" lvl="4" indent="0" algn="l" defTabSz="914400" rtl="0" eaLnBrk="0" fontAlgn="base" latinLnBrk="0" hangingPunct="0">
              <a:lnSpc>
                <a:spcPct val="100000"/>
              </a:lnSpc>
              <a:spcBef>
                <a:spcPct val="30000"/>
              </a:spcBef>
              <a:spcAft>
                <a:spcPct val="0"/>
              </a:spcAft>
              <a:buClrTx/>
              <a:buSzTx/>
              <a:buFontTx/>
              <a:buNone/>
              <a:defRPr/>
            </a:pPr>
            <a:r>
              <a:rPr kumimoji="0" lang="zh-CN" altLang="en-US" sz="1200" b="0" i="0" u="none" strike="noStrike" kern="1200" cap="none" spc="0" normalizeH="0" baseline="0" noProof="0">
                <a:ln>
                  <a:noFill/>
                </a:ln>
                <a:solidFill>
                  <a:schemeClr val="tx1"/>
                </a:solidFill>
                <a:effectLst/>
                <a:uLnTx/>
                <a:uFillTx/>
                <a:latin typeface="+mn-lt"/>
                <a:ea typeface="+mn-ea"/>
                <a:cs typeface="+mn-cs"/>
              </a:rPr>
              <a:t>第五级</a:t>
            </a:r>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defRPr>
            </a:lvl1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solidFill>
              <a:effectLst/>
              <a:uLnTx/>
              <a:uFillTx/>
              <a:latin typeface="+mn-lt"/>
              <a:ea typeface="+mn-ea"/>
              <a:cs typeface="+mn-cs"/>
            </a:endParaRPr>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lstStyle>
            <a:lvl1pPr algn="r">
              <a:defRPr sz="1200">
                <a:latin typeface="Calibri" panose="020F0502020204030204" pitchFamily="34" charset="0"/>
              </a:defRPr>
            </a:lvl1pPr>
          </a:lstStyle>
          <a:p>
            <a:pPr marL="0" marR="0" lvl="0" indent="0" algn="r" defTabSz="914400" rtl="0" eaLnBrk="1" fontAlgn="base" latinLnBrk="0" hangingPunct="1">
              <a:lnSpc>
                <a:spcPct val="100000"/>
              </a:lnSpc>
              <a:spcBef>
                <a:spcPct val="0"/>
              </a:spcBef>
              <a:spcAft>
                <a:spcPct val="0"/>
              </a:spcAft>
              <a:buClrTx/>
              <a:buSzTx/>
              <a:buFontTx/>
              <a:buNone/>
              <a:defRPr/>
            </a:pPr>
            <a:fld id="{3E38039B-1461-439B-8A49-3CF4AAB8376E}" type="slidenum">
              <a:rPr kumimoji="0" lang="zh-CN" altLang="en-US" sz="1200" b="0" i="0" u="none" strike="noStrike" kern="1200" cap="none" spc="0" normalizeH="0" baseline="0" noProof="0" smtClean="0">
                <a:ln>
                  <a:noFill/>
                </a:ln>
                <a:solidFill>
                  <a:schemeClr val="tx1"/>
                </a:solidFill>
                <a:effectLst/>
                <a:uLnTx/>
                <a:uFillTx/>
                <a:latin typeface="Calibri" panose="020F0502020204030204" pitchFamily="34" charset="0"/>
                <a:ea typeface="宋体" panose="02010600030101010101" pitchFamily="2" charset="-122"/>
                <a:cs typeface="+mn-cs"/>
              </a:rPr>
              <a:t>‹#›</a:t>
            </a:fld>
            <a:endParaRPr kumimoji="0" lang="zh-CN" altLang="en-US" sz="1200" b="0" i="0" u="none" strike="noStrike" kern="1200" cap="none" spc="0" normalizeH="0" baseline="0" noProof="0" smtClean="0">
              <a:ln>
                <a:noFill/>
              </a:ln>
              <a:solidFill>
                <a:schemeClr val="tx1"/>
              </a:solidFill>
              <a:effectLst/>
              <a:uLnTx/>
              <a:uFillTx/>
              <a:latin typeface="Calibri" panose="020F0502020204030204" pitchFamily="34" charset="0"/>
              <a:ea typeface="宋体" panose="02010600030101010101" pitchFamily="2" charset="-122"/>
              <a:cs typeface="+mn-cs"/>
            </a:endParaRPr>
          </a:p>
        </p:txBody>
      </p:sp>
    </p:spTree>
    <p:extLst>
      <p:ext uri="{BB962C8B-B14F-4D97-AF65-F5344CB8AC3E}">
        <p14:creationId xmlns:p14="http://schemas.microsoft.com/office/powerpoint/2010/main" val="966223934"/>
      </p:ext>
    </p:extLst>
  </p:cSld>
  <p:clrMap bg1="lt1" tx1="dk1" bg2="lt2" tx2="dk2" accent1="accent1" accent2="accent2" accent3="accent3" accent4="accent4" accent5="accent5" accent6="accent6" hlink="hlink" folHlink="folHlink"/>
  <p:hf sldNum="0" hdr="0" ftr="0" dt="0"/>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幻灯片图像占位符 1"/>
          <p:cNvSpPr>
            <a:spLocks noGrp="1" noRot="1" noChangeAspect="1" noTextEdit="1"/>
          </p:cNvSpPr>
          <p:nvPr>
            <p:ph type="sldImg"/>
          </p:nvPr>
        </p:nvSpPr>
        <p:spPr>
          <a:ln>
            <a:solidFill>
              <a:srgbClr val="000000">
                <a:alpha val="100000"/>
              </a:srgbClr>
            </a:solidFill>
            <a:miter lim="800000"/>
          </a:ln>
        </p:spPr>
      </p:sp>
      <p:sp>
        <p:nvSpPr>
          <p:cNvPr id="19459" name="备注占位符 2"/>
          <p:cNvSpPr>
            <a:spLocks noGrp="1"/>
          </p:cNvSpPr>
          <p:nvPr>
            <p:ph type="body" idx="1"/>
          </p:nvPr>
        </p:nvSpPr>
        <p:spPr>
          <a:noFill/>
          <a:ln>
            <a:noFill/>
          </a:ln>
        </p:spPr>
        <p:txBody>
          <a:bodyPr wrap="square" lIns="91440" tIns="45720" rIns="91440" bIns="45720" anchor="t"/>
          <a:lstStyle/>
          <a:p>
            <a:pPr lvl="0"/>
            <a:endParaRPr lang="zh-CN" altLang="en-US" dirty="0"/>
          </a:p>
        </p:txBody>
      </p:sp>
      <p:sp>
        <p:nvSpPr>
          <p:cNvPr id="19460" name="灯片编号占位符 3"/>
          <p:cNvSpPr txBox="1">
            <a:spLocks noGrp="1"/>
          </p:cNvSpPr>
          <p:nvPr>
            <p:ph type="sldNum" sz="quarter"/>
          </p:nvPr>
        </p:nvSpPr>
        <p:spPr>
          <a:xfrm>
            <a:off x="3884613" y="8685213"/>
            <a:ext cx="2971800" cy="457200"/>
          </a:xfrm>
          <a:prstGeom prst="rect">
            <a:avLst/>
          </a:prstGeom>
          <a:noFill/>
          <a:ln w="9525">
            <a:noFill/>
          </a:ln>
        </p:spPr>
        <p:txBody>
          <a:bodyPr anchor="b"/>
          <a:lstStyle/>
          <a:p>
            <a:pPr lvl="0" algn="r" eaLnBrk="1" hangingPunct="1">
              <a:spcBef>
                <a:spcPct val="0"/>
              </a:spcBef>
            </a:pPr>
            <a:fld id="{9A0DB2DC-4C9A-4742-B13C-FB6460FD3503}" type="slidenum">
              <a:rPr lang="zh-CN" altLang="en-US" dirty="0"/>
              <a:t>1</a:t>
            </a:fld>
            <a:endParaRPr lang="zh-CN" alt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幻灯片图像占位符 1"/>
          <p:cNvSpPr>
            <a:spLocks noGrp="1" noRot="1" noChangeAspect="1" noTextEdit="1"/>
          </p:cNvSpPr>
          <p:nvPr>
            <p:ph type="sldImg"/>
          </p:nvPr>
        </p:nvSpPr>
        <p:spPr>
          <a:ln>
            <a:solidFill>
              <a:srgbClr val="000000">
                <a:alpha val="100000"/>
              </a:srgbClr>
            </a:solidFill>
            <a:miter lim="800000"/>
          </a:ln>
        </p:spPr>
      </p:sp>
      <p:sp>
        <p:nvSpPr>
          <p:cNvPr id="25603" name="备注占位符 2"/>
          <p:cNvSpPr>
            <a:spLocks noGrp="1"/>
          </p:cNvSpPr>
          <p:nvPr>
            <p:ph type="body" idx="1"/>
          </p:nvPr>
        </p:nvSpPr>
        <p:spPr>
          <a:noFill/>
          <a:ln>
            <a:noFill/>
          </a:ln>
        </p:spPr>
        <p:txBody>
          <a:bodyPr wrap="square" lIns="91440" tIns="45720" rIns="91440" bIns="45720" anchor="t"/>
          <a:lstStyle/>
          <a:p>
            <a:r>
              <a:rPr lang="en-US" altLang="zh-CN" sz="1200" b="0" i="0" kern="1200" dirty="0" smtClean="0">
                <a:solidFill>
                  <a:schemeClr val="tx1"/>
                </a:solidFill>
                <a:effectLst/>
                <a:latin typeface="+mn-lt"/>
                <a:ea typeface="+mn-ea"/>
                <a:cs typeface="+mn-cs"/>
              </a:rPr>
              <a:t>2018</a:t>
            </a:r>
            <a:r>
              <a:rPr lang="zh-CN" altLang="en-US" sz="1200" b="0" i="0" kern="1200" dirty="0" smtClean="0">
                <a:solidFill>
                  <a:schemeClr val="tx1"/>
                </a:solidFill>
                <a:effectLst/>
                <a:latin typeface="+mn-lt"/>
                <a:ea typeface="+mn-ea"/>
                <a:cs typeface="+mn-cs"/>
              </a:rPr>
              <a:t>年</a:t>
            </a:r>
            <a:r>
              <a:rPr lang="en-US" altLang="zh-CN" sz="1200" b="0" i="0" kern="1200" dirty="0" smtClean="0">
                <a:solidFill>
                  <a:schemeClr val="tx1"/>
                </a:solidFill>
                <a:effectLst/>
                <a:latin typeface="+mn-lt"/>
                <a:ea typeface="+mn-ea"/>
                <a:cs typeface="+mn-cs"/>
              </a:rPr>
              <a:t>IEA</a:t>
            </a:r>
            <a:r>
              <a:rPr lang="zh-CN" altLang="en-US" sz="1200" b="0" i="0" kern="1200" dirty="0" smtClean="0">
                <a:solidFill>
                  <a:schemeClr val="tx1"/>
                </a:solidFill>
                <a:effectLst/>
                <a:latin typeface="+mn-lt"/>
                <a:ea typeface="+mn-ea"/>
                <a:cs typeface="+mn-cs"/>
              </a:rPr>
              <a:t>全球能源报告中，对未来</a:t>
            </a:r>
            <a:r>
              <a:rPr lang="en-US" altLang="zh-CN" sz="1200" b="0" i="0" kern="1200" dirty="0" smtClean="0">
                <a:solidFill>
                  <a:schemeClr val="tx1"/>
                </a:solidFill>
                <a:effectLst/>
                <a:latin typeface="+mn-lt"/>
                <a:ea typeface="+mn-ea"/>
                <a:cs typeface="+mn-cs"/>
              </a:rPr>
              <a:t>2018-2023</a:t>
            </a:r>
            <a:r>
              <a:rPr lang="zh-CN" altLang="en-US" sz="1200" b="0" i="0" kern="1200" dirty="0" smtClean="0">
                <a:solidFill>
                  <a:schemeClr val="tx1"/>
                </a:solidFill>
                <a:effectLst/>
                <a:latin typeface="+mn-lt"/>
                <a:ea typeface="+mn-ea"/>
                <a:cs typeface="+mn-cs"/>
              </a:rPr>
              <a:t>年新增新能源装机规模进行预测，深色</a:t>
            </a:r>
            <a:r>
              <a:rPr lang="zh-CN" altLang="en-US" sz="1200" b="0" i="0" kern="1200" smtClean="0">
                <a:solidFill>
                  <a:schemeClr val="tx1"/>
                </a:solidFill>
                <a:effectLst/>
                <a:latin typeface="+mn-lt"/>
                <a:ea typeface="+mn-ea"/>
                <a:cs typeface="+mn-cs"/>
              </a:rPr>
              <a:t>表示预测新能源装机</a:t>
            </a:r>
            <a:r>
              <a:rPr lang="zh-CN" altLang="en-US" sz="1200" b="0" i="0" kern="1200" dirty="0" smtClean="0">
                <a:solidFill>
                  <a:schemeClr val="tx1"/>
                </a:solidFill>
                <a:effectLst/>
                <a:latin typeface="+mn-lt"/>
                <a:ea typeface="+mn-ea"/>
                <a:cs typeface="+mn-cs"/>
              </a:rPr>
              <a:t>增量，浅色表示发展加速情况下的预测。可以看到未来将有近</a:t>
            </a:r>
            <a:r>
              <a:rPr lang="en-US" altLang="zh-CN" sz="1200" b="0" i="0" kern="1200" dirty="0" smtClean="0">
                <a:solidFill>
                  <a:schemeClr val="tx1"/>
                </a:solidFill>
                <a:effectLst/>
                <a:latin typeface="+mn-lt"/>
                <a:ea typeface="+mn-ea"/>
                <a:cs typeface="+mn-cs"/>
              </a:rPr>
              <a:t>1TW</a:t>
            </a:r>
            <a:r>
              <a:rPr lang="zh-CN" altLang="en-US" sz="1200" b="0" i="0" kern="1200" dirty="0" smtClean="0">
                <a:solidFill>
                  <a:schemeClr val="tx1"/>
                </a:solidFill>
                <a:effectLst/>
                <a:latin typeface="+mn-lt"/>
                <a:ea typeface="+mn-ea"/>
                <a:cs typeface="+mn-cs"/>
              </a:rPr>
              <a:t>的新能源新增装机，其中光伏贡献了</a:t>
            </a:r>
            <a:r>
              <a:rPr lang="en-US" altLang="zh-CN" sz="1200" b="0" i="0" kern="1200" dirty="0" smtClean="0">
                <a:solidFill>
                  <a:schemeClr val="tx1"/>
                </a:solidFill>
                <a:effectLst/>
                <a:latin typeface="+mn-lt"/>
                <a:ea typeface="+mn-ea"/>
                <a:cs typeface="+mn-cs"/>
              </a:rPr>
              <a:t>50%</a:t>
            </a:r>
            <a:r>
              <a:rPr lang="zh-CN" altLang="en-US" sz="1200" b="0" i="0" kern="1200" dirty="0" smtClean="0">
                <a:solidFill>
                  <a:schemeClr val="tx1"/>
                </a:solidFill>
                <a:effectLst/>
                <a:latin typeface="+mn-lt"/>
                <a:ea typeface="+mn-ea"/>
                <a:cs typeface="+mn-cs"/>
              </a:rPr>
              <a:t>以上的份额。还有一部分水电和生物质发电及其它。</a:t>
            </a:r>
            <a:endParaRPr lang="en-US" altLang="zh-CN" sz="1200" b="0" i="0" kern="1200" dirty="0" smtClean="0">
              <a:solidFill>
                <a:schemeClr val="tx1"/>
              </a:solidFill>
              <a:effectLst/>
              <a:latin typeface="+mn-lt"/>
              <a:ea typeface="+mn-ea"/>
              <a:cs typeface="+mn-cs"/>
            </a:endParaRPr>
          </a:p>
          <a:p>
            <a:endParaRPr lang="en-US" altLang="zh-CN" sz="1200" b="0" i="0" kern="1200" dirty="0" smtClean="0">
              <a:solidFill>
                <a:schemeClr val="tx1"/>
              </a:solidFill>
              <a:effectLst/>
              <a:latin typeface="+mn-lt"/>
              <a:ea typeface="+mn-ea"/>
              <a:cs typeface="+mn-cs"/>
            </a:endParaRPr>
          </a:p>
          <a:p>
            <a:r>
              <a:rPr lang="en-US" altLang="zh-CN" sz="1200" b="0" i="0" kern="1200" dirty="0" smtClean="0">
                <a:solidFill>
                  <a:schemeClr val="tx1"/>
                </a:solidFill>
                <a:effectLst/>
                <a:latin typeface="+mn-lt"/>
                <a:ea typeface="+mn-ea"/>
                <a:cs typeface="+mn-cs"/>
              </a:rPr>
              <a:t>In the </a:t>
            </a:r>
            <a:r>
              <a:rPr lang="en-US" altLang="zh-CN" sz="1200" b="0" i="1" kern="1200" dirty="0" smtClean="0">
                <a:solidFill>
                  <a:schemeClr val="tx1"/>
                </a:solidFill>
                <a:effectLst/>
                <a:latin typeface="+mn-lt"/>
                <a:ea typeface="+mn-ea"/>
                <a:cs typeface="+mn-cs"/>
              </a:rPr>
              <a:t>main case forecast</a:t>
            </a:r>
            <a:r>
              <a:rPr lang="en-US" altLang="zh-CN" sz="1200" b="0" i="0" kern="1200" dirty="0" smtClean="0">
                <a:solidFill>
                  <a:schemeClr val="tx1"/>
                </a:solidFill>
                <a:effectLst/>
                <a:latin typeface="+mn-lt"/>
                <a:ea typeface="+mn-ea"/>
                <a:cs typeface="+mn-cs"/>
              </a:rPr>
              <a:t>, which takes into account prevailing market and policy framework, renewable capacity is expected to grow by over 1 TW, a 46% growth over the period 2018 to 2023. PV accounts for more than half of this expansion, driven by supportive government policies and market improvements across most regions. </a:t>
            </a:r>
          </a:p>
          <a:p>
            <a:r>
              <a:rPr lang="en-US" altLang="zh-CN" sz="1200" b="0" i="0" kern="1200" dirty="0" smtClean="0">
                <a:solidFill>
                  <a:schemeClr val="tx1"/>
                </a:solidFill>
                <a:effectLst/>
                <a:latin typeface="+mn-lt"/>
                <a:ea typeface="+mn-ea"/>
                <a:cs typeface="+mn-cs"/>
              </a:rPr>
              <a:t>In this forecast, wind remains the second-largest contributor to renewable capacity growth, followed by hydropower and bioenergy. Wind capacity is expected to expand by 60%, or 324 GW, with offshore wind accounting for 10% of that growth. Growth prospects for hydropower and bioenergy are both slightly more optimistic than last year, mostly owing to developments in China.</a:t>
            </a:r>
          </a:p>
          <a:p>
            <a:r>
              <a:rPr lang="en-US" altLang="zh-CN" sz="1200" b="0" i="0" kern="1200" dirty="0" smtClean="0">
                <a:solidFill>
                  <a:schemeClr val="tx1"/>
                </a:solidFill>
                <a:effectLst/>
                <a:latin typeface="+mn-lt"/>
                <a:ea typeface="+mn-ea"/>
                <a:cs typeface="+mn-cs"/>
              </a:rPr>
              <a:t>In an</a:t>
            </a:r>
            <a:r>
              <a:rPr lang="en-US" altLang="zh-CN" sz="1200" b="0" i="1" kern="1200" dirty="0" smtClean="0">
                <a:solidFill>
                  <a:schemeClr val="tx1"/>
                </a:solidFill>
                <a:effectLst/>
                <a:latin typeface="+mn-lt"/>
                <a:ea typeface="+mn-ea"/>
                <a:cs typeface="+mn-cs"/>
              </a:rPr>
              <a:t> accelerated case forecast</a:t>
            </a:r>
            <a:r>
              <a:rPr lang="en-US" altLang="zh-CN" sz="1200" b="0" i="0" kern="1200" dirty="0" smtClean="0">
                <a:solidFill>
                  <a:schemeClr val="tx1"/>
                </a:solidFill>
                <a:effectLst/>
                <a:latin typeface="+mn-lt"/>
                <a:ea typeface="+mn-ea"/>
                <a:cs typeface="+mn-cs"/>
              </a:rPr>
              <a:t>, which illustrates how some market and policy enhancements could affect renewable deployment, the growth in renewable capacity to 2023 could be 25% higher than in the main case, reaching 1.3 TW, provided that governments address policy, regulatory and financial challenges before 2020. China, India, the European Union and the United States together account for almost two-thirds of additional capacity growth in the accelerated case.</a:t>
            </a:r>
          </a:p>
          <a:p>
            <a:r>
              <a:rPr lang="en-US" altLang="zh-CN" sz="1200" b="0" i="0" kern="1200" dirty="0" smtClean="0">
                <a:solidFill>
                  <a:schemeClr val="tx1"/>
                </a:solidFill>
                <a:effectLst/>
                <a:latin typeface="+mn-lt"/>
                <a:ea typeface="+mn-ea"/>
                <a:cs typeface="+mn-cs"/>
              </a:rPr>
              <a:t>Solar PV alone represents half of the additional growth in this accelerated case. PV annual additions are expected to reach 140 GW by 2023, driven by faster cost reductions, which improve the technology’s global competitiveness.</a:t>
            </a:r>
            <a:endParaRPr lang="en-US" altLang="zh-CN" sz="1200" b="0" i="0" kern="1200" dirty="0">
              <a:solidFill>
                <a:schemeClr val="tx1"/>
              </a:solidFill>
              <a:effectLst/>
              <a:latin typeface="+mn-lt"/>
              <a:ea typeface="+mn-ea"/>
              <a:cs typeface="+mn-cs"/>
            </a:endParaRPr>
          </a:p>
        </p:txBody>
      </p:sp>
      <p:sp>
        <p:nvSpPr>
          <p:cNvPr id="25604" name="灯片编号占位符 3"/>
          <p:cNvSpPr txBox="1">
            <a:spLocks noGrp="1"/>
          </p:cNvSpPr>
          <p:nvPr>
            <p:ph type="sldNum" sz="quarter"/>
          </p:nvPr>
        </p:nvSpPr>
        <p:spPr>
          <a:xfrm>
            <a:off x="3884613" y="8685213"/>
            <a:ext cx="2971800" cy="457200"/>
          </a:xfrm>
          <a:prstGeom prst="rect">
            <a:avLst/>
          </a:prstGeom>
          <a:noFill/>
          <a:ln w="9525">
            <a:noFill/>
          </a:ln>
        </p:spPr>
        <p:txBody>
          <a:bodyPr anchor="b"/>
          <a:lstStyle/>
          <a:p>
            <a:pPr lvl="0" algn="r" eaLnBrk="1" hangingPunct="1">
              <a:spcBef>
                <a:spcPct val="0"/>
              </a:spcBef>
            </a:pPr>
            <a:fld id="{9A0DB2DC-4C9A-4742-B13C-FB6460FD3503}" type="slidenum">
              <a:rPr lang="zh-CN" altLang="en-US" dirty="0"/>
              <a:t>15</a:t>
            </a:fld>
            <a:endParaRPr lang="zh-CN" alt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幻灯片图像占位符 1"/>
          <p:cNvSpPr>
            <a:spLocks noGrp="1" noRot="1" noChangeAspect="1" noTextEdit="1"/>
          </p:cNvSpPr>
          <p:nvPr>
            <p:ph type="sldImg"/>
          </p:nvPr>
        </p:nvSpPr>
        <p:spPr>
          <a:ln>
            <a:solidFill>
              <a:srgbClr val="000000">
                <a:alpha val="100000"/>
              </a:srgbClr>
            </a:solidFill>
            <a:miter lim="800000"/>
          </a:ln>
        </p:spPr>
      </p:sp>
      <p:sp>
        <p:nvSpPr>
          <p:cNvPr id="25603" name="备注占位符 2"/>
          <p:cNvSpPr>
            <a:spLocks noGrp="1"/>
          </p:cNvSpPr>
          <p:nvPr>
            <p:ph type="body" idx="1"/>
          </p:nvPr>
        </p:nvSpPr>
        <p:spPr>
          <a:noFill/>
          <a:ln>
            <a:noFill/>
          </a:ln>
        </p:spPr>
        <p:txBody>
          <a:bodyPr wrap="square" lIns="91440" tIns="45720" rIns="91440" bIns="45720" anchor="t"/>
          <a:lstStyle/>
          <a:p>
            <a:r>
              <a:rPr lang="zh-CN" altLang="en-US" sz="1200" b="0" i="0" kern="1200" dirty="0" smtClean="0">
                <a:solidFill>
                  <a:schemeClr val="tx1"/>
                </a:solidFill>
                <a:effectLst/>
                <a:latin typeface="+mn-lt"/>
                <a:ea typeface="+mn-ea"/>
                <a:cs typeface="+mn-cs"/>
              </a:rPr>
              <a:t>太阳能将主导未来</a:t>
            </a:r>
            <a:r>
              <a:rPr lang="en-US" altLang="zh-CN" sz="1200" b="0" i="0" kern="1200" dirty="0" smtClean="0">
                <a:solidFill>
                  <a:schemeClr val="tx1"/>
                </a:solidFill>
                <a:effectLst/>
                <a:latin typeface="+mn-lt"/>
                <a:ea typeface="+mn-ea"/>
                <a:cs typeface="+mn-cs"/>
              </a:rPr>
              <a:t>5</a:t>
            </a:r>
            <a:r>
              <a:rPr lang="zh-CN" altLang="en-US" sz="1200" b="0" i="0" kern="1200" dirty="0" smtClean="0">
                <a:solidFill>
                  <a:schemeClr val="tx1"/>
                </a:solidFill>
                <a:effectLst/>
                <a:latin typeface="+mn-lt"/>
                <a:ea typeface="+mn-ea"/>
                <a:cs typeface="+mn-cs"/>
              </a:rPr>
              <a:t>年可在生能源增长，而分布式太阳能发电将以更快的速度发展。目前仅中国一个国家几乎占据了</a:t>
            </a:r>
            <a:r>
              <a:rPr lang="en-US" altLang="zh-CN" sz="1200" b="0" i="0" kern="1200" dirty="0" smtClean="0">
                <a:solidFill>
                  <a:schemeClr val="tx1"/>
                </a:solidFill>
                <a:effectLst/>
                <a:latin typeface="+mn-lt"/>
                <a:ea typeface="+mn-ea"/>
                <a:cs typeface="+mn-cs"/>
              </a:rPr>
              <a:t>45%</a:t>
            </a:r>
            <a:r>
              <a:rPr lang="zh-CN" altLang="en-US" sz="1200" b="0" i="0" kern="1200" dirty="0" smtClean="0">
                <a:solidFill>
                  <a:schemeClr val="tx1"/>
                </a:solidFill>
                <a:effectLst/>
                <a:latin typeface="+mn-lt"/>
                <a:ea typeface="+mn-ea"/>
                <a:cs typeface="+mn-cs"/>
              </a:rPr>
              <a:t>全球太阳能市场扩张份额，某种程度上讲，光伏发展受中国光伏行业政策影响较大。近期中国政府决定逐步取消上网电价补贴（</a:t>
            </a:r>
            <a:r>
              <a:rPr lang="en-US" altLang="zh-CN" sz="1200" b="0" i="0" kern="1200" dirty="0" smtClean="0">
                <a:solidFill>
                  <a:schemeClr val="tx1"/>
                </a:solidFill>
                <a:effectLst/>
                <a:latin typeface="+mn-lt"/>
                <a:ea typeface="+mn-ea"/>
                <a:cs typeface="+mn-cs"/>
              </a:rPr>
              <a:t>FIT</a:t>
            </a:r>
            <a:r>
              <a:rPr lang="zh-CN" altLang="en-US" sz="1200" b="0" i="0" kern="1200" dirty="0" smtClean="0">
                <a:solidFill>
                  <a:schemeClr val="tx1"/>
                </a:solidFill>
                <a:effectLst/>
                <a:latin typeface="+mn-lt"/>
                <a:ea typeface="+mn-ea"/>
                <a:cs typeface="+mn-cs"/>
              </a:rPr>
              <a:t>）</a:t>
            </a:r>
            <a:r>
              <a:rPr lang="en-US" altLang="zh-CN" sz="1200" b="0" i="0" kern="1200" dirty="0" smtClean="0">
                <a:solidFill>
                  <a:schemeClr val="tx1"/>
                </a:solidFill>
                <a:effectLst/>
                <a:latin typeface="+mn-lt"/>
                <a:ea typeface="+mn-ea"/>
                <a:cs typeface="+mn-cs"/>
              </a:rPr>
              <a:t>,</a:t>
            </a:r>
            <a:r>
              <a:rPr lang="zh-CN" altLang="en-US" sz="1200" b="0" i="0" kern="1200" dirty="0" smtClean="0">
                <a:solidFill>
                  <a:schemeClr val="tx1"/>
                </a:solidFill>
                <a:effectLst/>
                <a:latin typeface="+mn-lt"/>
                <a:ea typeface="+mn-ea"/>
                <a:cs typeface="+mn-cs"/>
              </a:rPr>
              <a:t>中国的太阳能发展预计将要放缓，与</a:t>
            </a:r>
            <a:r>
              <a:rPr lang="en-US" altLang="zh-CN" sz="1200" b="0" i="0" kern="1200" dirty="0" smtClean="0">
                <a:solidFill>
                  <a:schemeClr val="tx1"/>
                </a:solidFill>
                <a:effectLst/>
                <a:latin typeface="+mn-lt"/>
                <a:ea typeface="+mn-ea"/>
                <a:cs typeface="+mn-cs"/>
              </a:rPr>
              <a:t>2017</a:t>
            </a:r>
            <a:r>
              <a:rPr lang="zh-CN" altLang="en-US" sz="1200" b="0" i="0" kern="1200" dirty="0" smtClean="0">
                <a:solidFill>
                  <a:schemeClr val="tx1"/>
                </a:solidFill>
                <a:effectLst/>
                <a:latin typeface="+mn-lt"/>
                <a:ea typeface="+mn-ea"/>
                <a:cs typeface="+mn-cs"/>
              </a:rPr>
              <a:t>年的增长相比，短期内全球需求将略微放缓。另一方面，全球太阳能发电成本在剧烈竞争中逐步降低，同时商业、住宅、离网光伏应用不断增加，都会成为太阳能行业不断扩张的推动力。不可忽视的是，除中国、美国、印度和日本以外，拉丁美洲及非洲的太阳能需求亦会持续增长。</a:t>
            </a:r>
            <a:endParaRPr lang="en-US" altLang="zh-CN" sz="1200" b="0" i="0" kern="1200" dirty="0">
              <a:solidFill>
                <a:schemeClr val="tx1"/>
              </a:solidFill>
              <a:effectLst/>
              <a:latin typeface="+mn-lt"/>
              <a:ea typeface="+mn-ea"/>
              <a:cs typeface="+mn-cs"/>
            </a:endParaRPr>
          </a:p>
        </p:txBody>
      </p:sp>
      <p:sp>
        <p:nvSpPr>
          <p:cNvPr id="25604" name="灯片编号占位符 3"/>
          <p:cNvSpPr txBox="1">
            <a:spLocks noGrp="1"/>
          </p:cNvSpPr>
          <p:nvPr>
            <p:ph type="sldNum" sz="quarter"/>
          </p:nvPr>
        </p:nvSpPr>
        <p:spPr>
          <a:xfrm>
            <a:off x="3884613" y="8685213"/>
            <a:ext cx="2971800" cy="457200"/>
          </a:xfrm>
          <a:prstGeom prst="rect">
            <a:avLst/>
          </a:prstGeom>
          <a:noFill/>
          <a:ln w="9525">
            <a:noFill/>
          </a:ln>
        </p:spPr>
        <p:txBody>
          <a:bodyPr anchor="b"/>
          <a:lstStyle/>
          <a:p>
            <a:pPr lvl="0" algn="r" eaLnBrk="1" hangingPunct="1">
              <a:spcBef>
                <a:spcPct val="0"/>
              </a:spcBef>
            </a:pPr>
            <a:fld id="{9A0DB2DC-4C9A-4742-B13C-FB6460FD3503}" type="slidenum">
              <a:rPr lang="zh-CN" altLang="en-US" dirty="0"/>
              <a:t>16</a:t>
            </a:fld>
            <a:endParaRPr lang="zh-CN" alt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幻灯片图像占位符 1"/>
          <p:cNvSpPr>
            <a:spLocks noGrp="1" noRot="1" noChangeAspect="1" noTextEdit="1"/>
          </p:cNvSpPr>
          <p:nvPr>
            <p:ph type="sldImg"/>
          </p:nvPr>
        </p:nvSpPr>
        <p:spPr>
          <a:ln>
            <a:solidFill>
              <a:srgbClr val="000000">
                <a:alpha val="100000"/>
              </a:srgbClr>
            </a:solidFill>
            <a:miter lim="800000"/>
          </a:ln>
        </p:spPr>
      </p:sp>
      <p:sp>
        <p:nvSpPr>
          <p:cNvPr id="25603" name="备注占位符 2"/>
          <p:cNvSpPr>
            <a:spLocks noGrp="1"/>
          </p:cNvSpPr>
          <p:nvPr>
            <p:ph type="body" idx="1"/>
          </p:nvPr>
        </p:nvSpPr>
        <p:spPr>
          <a:noFill/>
          <a:ln>
            <a:noFill/>
          </a:ln>
        </p:spPr>
        <p:txBody>
          <a:bodyPr wrap="square" lIns="91440" tIns="45720" rIns="91440" bIns="45720" anchor="t"/>
          <a:lstStyle/>
          <a:p>
            <a:r>
              <a:rPr lang="zh-CN" altLang="en-US" sz="1200" b="0" i="0" kern="1200" dirty="0" smtClean="0">
                <a:solidFill>
                  <a:schemeClr val="tx1"/>
                </a:solidFill>
                <a:effectLst/>
                <a:latin typeface="+mn-lt"/>
                <a:ea typeface="+mn-ea"/>
                <a:cs typeface="+mn-cs"/>
              </a:rPr>
              <a:t>未来</a:t>
            </a:r>
            <a:r>
              <a:rPr lang="en-US" altLang="zh-CN" sz="1200" b="0" i="0" kern="1200" dirty="0" smtClean="0">
                <a:solidFill>
                  <a:schemeClr val="tx1"/>
                </a:solidFill>
                <a:effectLst/>
                <a:latin typeface="+mn-lt"/>
                <a:ea typeface="+mn-ea"/>
                <a:cs typeface="+mn-cs"/>
              </a:rPr>
              <a:t>5</a:t>
            </a:r>
            <a:r>
              <a:rPr lang="zh-CN" altLang="en-US" sz="1200" b="0" i="0" kern="1200" dirty="0" smtClean="0">
                <a:solidFill>
                  <a:schemeClr val="tx1"/>
                </a:solidFill>
                <a:effectLst/>
                <a:latin typeface="+mn-lt"/>
                <a:ea typeface="+mn-ea"/>
                <a:cs typeface="+mn-cs"/>
              </a:rPr>
              <a:t>年海上风电的份额将不断增加，预计占未来风电新增装机</a:t>
            </a:r>
            <a:r>
              <a:rPr lang="en-US" altLang="zh-CN" sz="1200" b="0" i="0" kern="1200" dirty="0" smtClean="0">
                <a:solidFill>
                  <a:schemeClr val="tx1"/>
                </a:solidFill>
                <a:effectLst/>
                <a:latin typeface="+mn-lt"/>
                <a:ea typeface="+mn-ea"/>
                <a:cs typeface="+mn-cs"/>
              </a:rPr>
              <a:t>10%</a:t>
            </a:r>
            <a:r>
              <a:rPr lang="zh-CN" altLang="en-US" sz="1200" b="0" i="0" kern="1200" dirty="0" smtClean="0">
                <a:solidFill>
                  <a:schemeClr val="tx1"/>
                </a:solidFill>
                <a:effectLst/>
                <a:latin typeface="+mn-lt"/>
                <a:ea typeface="+mn-ea"/>
                <a:cs typeface="+mn-cs"/>
              </a:rPr>
              <a:t>。预计陆上风电每年新增装机为</a:t>
            </a:r>
            <a:r>
              <a:rPr lang="en-US" altLang="zh-CN" sz="1200" b="0" i="0" kern="1200" dirty="0" smtClean="0">
                <a:solidFill>
                  <a:schemeClr val="tx1"/>
                </a:solidFill>
                <a:effectLst/>
                <a:latin typeface="+mn-lt"/>
                <a:ea typeface="+mn-ea"/>
                <a:cs typeface="+mn-cs"/>
              </a:rPr>
              <a:t>50GW</a:t>
            </a:r>
            <a:r>
              <a:rPr lang="zh-CN" altLang="en-US" sz="1200" b="0" i="0" kern="1200" dirty="0" smtClean="0">
                <a:solidFill>
                  <a:schemeClr val="tx1"/>
                </a:solidFill>
                <a:effectLst/>
                <a:latin typeface="+mn-lt"/>
                <a:ea typeface="+mn-ea"/>
                <a:cs typeface="+mn-cs"/>
              </a:rPr>
              <a:t>，随着美国联邦税收优惠政策逐步减少，中国风电补贴减少以及大规模风电最电网的冲击，还有欧洲电力竞价拍卖不断普及，风电增长时态将区域稳定。海上风电装机到</a:t>
            </a:r>
            <a:r>
              <a:rPr lang="en-US" altLang="zh-CN" sz="1200" b="0" i="0" kern="1200" dirty="0" smtClean="0">
                <a:solidFill>
                  <a:schemeClr val="tx1"/>
                </a:solidFill>
                <a:effectLst/>
                <a:latin typeface="+mn-lt"/>
                <a:ea typeface="+mn-ea"/>
                <a:cs typeface="+mn-cs"/>
              </a:rPr>
              <a:t>2023</a:t>
            </a:r>
            <a:r>
              <a:rPr lang="zh-CN" altLang="en-US" sz="1200" b="0" i="0" kern="1200" dirty="0" smtClean="0">
                <a:solidFill>
                  <a:schemeClr val="tx1"/>
                </a:solidFill>
                <a:effectLst/>
                <a:latin typeface="+mn-lt"/>
                <a:ea typeface="+mn-ea"/>
                <a:cs typeface="+mn-cs"/>
              </a:rPr>
              <a:t>年将接近</a:t>
            </a:r>
            <a:r>
              <a:rPr lang="en-US" altLang="zh-CN" sz="1200" b="0" i="0" kern="1200" dirty="0" smtClean="0">
                <a:solidFill>
                  <a:schemeClr val="tx1"/>
                </a:solidFill>
                <a:effectLst/>
                <a:latin typeface="+mn-lt"/>
                <a:ea typeface="+mn-ea"/>
                <a:cs typeface="+mn-cs"/>
              </a:rPr>
              <a:t>52GW</a:t>
            </a:r>
            <a:r>
              <a:rPr lang="zh-CN" altLang="en-US" sz="1200" b="0" i="0" kern="1200" dirty="0" smtClean="0">
                <a:solidFill>
                  <a:schemeClr val="tx1"/>
                </a:solidFill>
                <a:effectLst/>
                <a:latin typeface="+mn-lt"/>
                <a:ea typeface="+mn-ea"/>
                <a:cs typeface="+mn-cs"/>
              </a:rPr>
              <a:t>，这一半的份额将来自于欧洲，剩下部分有中国和其它亚洲国家贡献。</a:t>
            </a:r>
            <a:endParaRPr lang="en-US" altLang="zh-CN" sz="1200" b="0" i="0" kern="1200" dirty="0">
              <a:solidFill>
                <a:schemeClr val="tx1"/>
              </a:solidFill>
              <a:effectLst/>
              <a:latin typeface="+mn-lt"/>
              <a:ea typeface="+mn-ea"/>
              <a:cs typeface="+mn-cs"/>
            </a:endParaRPr>
          </a:p>
        </p:txBody>
      </p:sp>
      <p:sp>
        <p:nvSpPr>
          <p:cNvPr id="25604" name="灯片编号占位符 3"/>
          <p:cNvSpPr txBox="1">
            <a:spLocks noGrp="1"/>
          </p:cNvSpPr>
          <p:nvPr>
            <p:ph type="sldNum" sz="quarter"/>
          </p:nvPr>
        </p:nvSpPr>
        <p:spPr>
          <a:xfrm>
            <a:off x="3884613" y="8685213"/>
            <a:ext cx="2971800" cy="457200"/>
          </a:xfrm>
          <a:prstGeom prst="rect">
            <a:avLst/>
          </a:prstGeom>
          <a:noFill/>
          <a:ln w="9525">
            <a:noFill/>
          </a:ln>
        </p:spPr>
        <p:txBody>
          <a:bodyPr anchor="b"/>
          <a:lstStyle/>
          <a:p>
            <a:pPr lvl="0" algn="r" eaLnBrk="1" hangingPunct="1">
              <a:spcBef>
                <a:spcPct val="0"/>
              </a:spcBef>
            </a:pPr>
            <a:fld id="{9A0DB2DC-4C9A-4742-B13C-FB6460FD3503}" type="slidenum">
              <a:rPr lang="zh-CN" altLang="en-US" dirty="0"/>
              <a:t>17</a:t>
            </a:fld>
            <a:endParaRPr lang="zh-CN" alt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幻灯片图像占位符 1"/>
          <p:cNvSpPr>
            <a:spLocks noGrp="1" noRot="1" noChangeAspect="1" noTextEdit="1"/>
          </p:cNvSpPr>
          <p:nvPr>
            <p:ph type="sldImg"/>
          </p:nvPr>
        </p:nvSpPr>
        <p:spPr>
          <a:ln>
            <a:solidFill>
              <a:srgbClr val="000000">
                <a:alpha val="100000"/>
              </a:srgbClr>
            </a:solidFill>
            <a:miter lim="800000"/>
          </a:ln>
        </p:spPr>
      </p:sp>
      <p:sp>
        <p:nvSpPr>
          <p:cNvPr id="25603" name="备注占位符 2"/>
          <p:cNvSpPr>
            <a:spLocks noGrp="1"/>
          </p:cNvSpPr>
          <p:nvPr>
            <p:ph type="body" idx="1"/>
          </p:nvPr>
        </p:nvSpPr>
        <p:spPr>
          <a:noFill/>
          <a:ln>
            <a:noFill/>
          </a:ln>
        </p:spPr>
        <p:txBody>
          <a:bodyPr wrap="square" lIns="91440" tIns="45720" rIns="91440" bIns="45720" anchor="t"/>
          <a:lstStyle/>
          <a:p>
            <a:endParaRPr lang="en-US" altLang="zh-CN" sz="1200" b="0" i="0" kern="1200" dirty="0">
              <a:solidFill>
                <a:schemeClr val="tx1"/>
              </a:solidFill>
              <a:effectLst/>
              <a:latin typeface="+mn-lt"/>
              <a:ea typeface="+mn-ea"/>
              <a:cs typeface="+mn-cs"/>
            </a:endParaRPr>
          </a:p>
        </p:txBody>
      </p:sp>
      <p:sp>
        <p:nvSpPr>
          <p:cNvPr id="25604" name="灯片编号占位符 3"/>
          <p:cNvSpPr txBox="1">
            <a:spLocks noGrp="1"/>
          </p:cNvSpPr>
          <p:nvPr>
            <p:ph type="sldNum" sz="quarter"/>
          </p:nvPr>
        </p:nvSpPr>
        <p:spPr>
          <a:xfrm>
            <a:off x="3884613" y="8685213"/>
            <a:ext cx="2971800" cy="457200"/>
          </a:xfrm>
          <a:prstGeom prst="rect">
            <a:avLst/>
          </a:prstGeom>
          <a:noFill/>
          <a:ln w="9525">
            <a:noFill/>
          </a:ln>
        </p:spPr>
        <p:txBody>
          <a:bodyPr anchor="b"/>
          <a:lstStyle/>
          <a:p>
            <a:pPr lvl="0" algn="r" eaLnBrk="1" hangingPunct="1">
              <a:spcBef>
                <a:spcPct val="0"/>
              </a:spcBef>
            </a:pPr>
            <a:fld id="{9A0DB2DC-4C9A-4742-B13C-FB6460FD3503}" type="slidenum">
              <a:rPr lang="zh-CN" altLang="en-US" dirty="0"/>
              <a:t>18</a:t>
            </a:fld>
            <a:endParaRPr lang="zh-CN" altLang="en-US" dirty="0"/>
          </a:p>
        </p:txBody>
      </p:sp>
    </p:spTree>
    <p:extLst>
      <p:ext uri="{BB962C8B-B14F-4D97-AF65-F5344CB8AC3E}">
        <p14:creationId xmlns:p14="http://schemas.microsoft.com/office/powerpoint/2010/main" val="37543986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幻灯片图像占位符 1"/>
          <p:cNvSpPr>
            <a:spLocks noGrp="1" noRot="1" noChangeAspect="1" noTextEdit="1"/>
          </p:cNvSpPr>
          <p:nvPr>
            <p:ph type="sldImg"/>
          </p:nvPr>
        </p:nvSpPr>
        <p:spPr>
          <a:ln>
            <a:solidFill>
              <a:srgbClr val="000000">
                <a:alpha val="100000"/>
              </a:srgbClr>
            </a:solidFill>
            <a:miter lim="800000"/>
          </a:ln>
        </p:spPr>
      </p:sp>
      <p:sp>
        <p:nvSpPr>
          <p:cNvPr id="87043" name="备注占位符 2"/>
          <p:cNvSpPr>
            <a:spLocks noGrp="1"/>
          </p:cNvSpPr>
          <p:nvPr>
            <p:ph type="body" idx="1"/>
          </p:nvPr>
        </p:nvSpPr>
        <p:spPr>
          <a:noFill/>
          <a:ln>
            <a:noFill/>
          </a:ln>
        </p:spPr>
        <p:txBody>
          <a:bodyPr wrap="square" lIns="91440" tIns="45720" rIns="91440" bIns="45720" anchor="t"/>
          <a:lstStyle/>
          <a:p>
            <a:pPr lvl="0"/>
            <a:endParaRPr lang="zh-CN" altLang="en-US" dirty="0"/>
          </a:p>
        </p:txBody>
      </p:sp>
      <p:sp>
        <p:nvSpPr>
          <p:cNvPr id="87044" name="灯片编号占位符 3"/>
          <p:cNvSpPr txBox="1">
            <a:spLocks noGrp="1"/>
          </p:cNvSpPr>
          <p:nvPr>
            <p:ph type="sldNum" sz="quarter"/>
          </p:nvPr>
        </p:nvSpPr>
        <p:spPr>
          <a:xfrm>
            <a:off x="3884613" y="8685213"/>
            <a:ext cx="2971800" cy="457200"/>
          </a:xfrm>
          <a:prstGeom prst="rect">
            <a:avLst/>
          </a:prstGeom>
          <a:noFill/>
          <a:ln w="9525">
            <a:noFill/>
          </a:ln>
        </p:spPr>
        <p:txBody>
          <a:bodyPr anchor="b"/>
          <a:lstStyle/>
          <a:p>
            <a:pPr lvl="0" algn="r" eaLnBrk="1" hangingPunct="1">
              <a:spcBef>
                <a:spcPct val="0"/>
              </a:spcBef>
            </a:pPr>
            <a:fld id="{9A0DB2DC-4C9A-4742-B13C-FB6460FD3503}" type="slidenum">
              <a:rPr lang="zh-CN" altLang="en-US" dirty="0"/>
              <a:t>19</a:t>
            </a:fld>
            <a:endParaRPr lang="zh-CN" alt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幻灯片图像占位符 1"/>
          <p:cNvSpPr>
            <a:spLocks noGrp="1" noRot="1" noChangeAspect="1" noTextEdit="1"/>
          </p:cNvSpPr>
          <p:nvPr>
            <p:ph type="sldImg"/>
          </p:nvPr>
        </p:nvSpPr>
        <p:spPr>
          <a:ln>
            <a:solidFill>
              <a:srgbClr val="000000">
                <a:alpha val="100000"/>
              </a:srgbClr>
            </a:solidFill>
            <a:miter lim="800000"/>
          </a:ln>
        </p:spPr>
      </p:sp>
      <p:sp>
        <p:nvSpPr>
          <p:cNvPr id="25603" name="备注占位符 2"/>
          <p:cNvSpPr>
            <a:spLocks noGrp="1"/>
          </p:cNvSpPr>
          <p:nvPr>
            <p:ph type="body" idx="1"/>
          </p:nvPr>
        </p:nvSpPr>
        <p:spPr>
          <a:noFill/>
          <a:ln>
            <a:noFill/>
          </a:ln>
        </p:spPr>
        <p:txBody>
          <a:bodyPr wrap="square" lIns="91440" tIns="45720" rIns="91440" bIns="45720" anchor="t"/>
          <a:lstStyle/>
          <a:p>
            <a:pPr lvl="0"/>
            <a:r>
              <a:rPr lang="zh-CN" altLang="en-US" dirty="0" smtClean="0"/>
              <a:t>这部分介绍新能源的合作共赢</a:t>
            </a:r>
            <a:r>
              <a:rPr lang="zh-CN" altLang="en-US" baseline="0" dirty="0" smtClean="0"/>
              <a:t> 从三方面合作介绍 分为：与财务</a:t>
            </a:r>
            <a:r>
              <a:rPr lang="en-US" altLang="zh-CN" baseline="0" dirty="0" smtClean="0"/>
              <a:t>/</a:t>
            </a:r>
            <a:r>
              <a:rPr lang="zh-CN" altLang="en-US" baseline="0" dirty="0" smtClean="0"/>
              <a:t>产业投资人合作、 与设备供应商合作、与金融机构合作</a:t>
            </a:r>
            <a:endParaRPr dirty="0"/>
          </a:p>
        </p:txBody>
      </p:sp>
      <p:sp>
        <p:nvSpPr>
          <p:cNvPr id="25604" name="灯片编号占位符 3"/>
          <p:cNvSpPr txBox="1">
            <a:spLocks noGrp="1"/>
          </p:cNvSpPr>
          <p:nvPr>
            <p:ph type="sldNum" sz="quarter"/>
          </p:nvPr>
        </p:nvSpPr>
        <p:spPr>
          <a:xfrm>
            <a:off x="3884613" y="8685213"/>
            <a:ext cx="2971800" cy="457200"/>
          </a:xfrm>
          <a:prstGeom prst="rect">
            <a:avLst/>
          </a:prstGeom>
          <a:noFill/>
          <a:ln w="9525">
            <a:noFill/>
          </a:ln>
        </p:spPr>
        <p:txBody>
          <a:bodyPr anchor="b"/>
          <a:lstStyle/>
          <a:p>
            <a:pPr lvl="0" algn="r" eaLnBrk="1" hangingPunct="1">
              <a:spcBef>
                <a:spcPct val="0"/>
              </a:spcBef>
            </a:pPr>
            <a:fld id="{9A0DB2DC-4C9A-4742-B13C-FB6460FD3503}" type="slidenum">
              <a:rPr lang="zh-CN" altLang="en-US" dirty="0"/>
              <a:t>20</a:t>
            </a:fld>
            <a:endParaRPr lang="zh-CN" alt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幻灯片图像占位符 1"/>
          <p:cNvSpPr>
            <a:spLocks noGrp="1" noRot="1" noChangeAspect="1" noTextEdit="1"/>
          </p:cNvSpPr>
          <p:nvPr>
            <p:ph type="sldImg"/>
          </p:nvPr>
        </p:nvSpPr>
        <p:spPr>
          <a:ln>
            <a:solidFill>
              <a:srgbClr val="000000">
                <a:alpha val="100000"/>
              </a:srgbClr>
            </a:solidFill>
            <a:miter lim="800000"/>
          </a:ln>
        </p:spPr>
      </p:sp>
      <p:sp>
        <p:nvSpPr>
          <p:cNvPr id="25603" name="备注占位符 2"/>
          <p:cNvSpPr>
            <a:spLocks noGrp="1"/>
          </p:cNvSpPr>
          <p:nvPr>
            <p:ph type="body" idx="1"/>
          </p:nvPr>
        </p:nvSpPr>
        <p:spPr>
          <a:noFill/>
          <a:ln>
            <a:noFill/>
          </a:ln>
        </p:spPr>
        <p:txBody>
          <a:bodyPr wrap="square" lIns="91440" tIns="45720" rIns="91440" bIns="45720" anchor="t"/>
          <a:lstStyle/>
          <a:p>
            <a:pPr lvl="0"/>
            <a:r>
              <a:rPr lang="zh-CN" altLang="en-US" dirty="0" smtClean="0"/>
              <a:t>与</a:t>
            </a:r>
            <a:r>
              <a:rPr lang="en-US" altLang="zh-CN" dirty="0" smtClean="0"/>
              <a:t>ACWA</a:t>
            </a:r>
            <a:r>
              <a:rPr lang="zh-CN" altLang="en-US" dirty="0" smtClean="0"/>
              <a:t>合作 努奥</a:t>
            </a:r>
            <a:r>
              <a:rPr lang="en-US" altLang="zh-CN" dirty="0" smtClean="0"/>
              <a:t>II&amp;III</a:t>
            </a:r>
            <a:r>
              <a:rPr lang="zh-CN" altLang="en-US" dirty="0" smtClean="0"/>
              <a:t>期项目</a:t>
            </a:r>
            <a:endParaRPr dirty="0"/>
          </a:p>
        </p:txBody>
      </p:sp>
      <p:sp>
        <p:nvSpPr>
          <p:cNvPr id="25604" name="灯片编号占位符 3"/>
          <p:cNvSpPr txBox="1">
            <a:spLocks noGrp="1"/>
          </p:cNvSpPr>
          <p:nvPr>
            <p:ph type="sldNum" sz="quarter"/>
          </p:nvPr>
        </p:nvSpPr>
        <p:spPr>
          <a:xfrm>
            <a:off x="3884613" y="8685213"/>
            <a:ext cx="2971800" cy="457200"/>
          </a:xfrm>
          <a:prstGeom prst="rect">
            <a:avLst/>
          </a:prstGeom>
          <a:noFill/>
          <a:ln w="9525">
            <a:noFill/>
          </a:ln>
        </p:spPr>
        <p:txBody>
          <a:bodyPr anchor="b"/>
          <a:lstStyle/>
          <a:p>
            <a:pPr lvl="0" algn="r" eaLnBrk="1" hangingPunct="1">
              <a:spcBef>
                <a:spcPct val="0"/>
              </a:spcBef>
            </a:pPr>
            <a:fld id="{9A0DB2DC-4C9A-4742-B13C-FB6460FD3503}" type="slidenum">
              <a:rPr lang="zh-CN" altLang="en-US" dirty="0"/>
              <a:t>21</a:t>
            </a:fld>
            <a:endParaRPr lang="zh-CN" alt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幻灯片图像占位符 1"/>
          <p:cNvSpPr>
            <a:spLocks noGrp="1" noRot="1" noChangeAspect="1" noTextEdit="1"/>
          </p:cNvSpPr>
          <p:nvPr>
            <p:ph type="sldImg"/>
          </p:nvPr>
        </p:nvSpPr>
        <p:spPr>
          <a:ln>
            <a:solidFill>
              <a:srgbClr val="000000">
                <a:alpha val="100000"/>
              </a:srgbClr>
            </a:solidFill>
            <a:miter lim="800000"/>
          </a:ln>
        </p:spPr>
      </p:sp>
      <p:sp>
        <p:nvSpPr>
          <p:cNvPr id="25603" name="备注占位符 2"/>
          <p:cNvSpPr>
            <a:spLocks noGrp="1"/>
          </p:cNvSpPr>
          <p:nvPr>
            <p:ph type="body" idx="1"/>
          </p:nvPr>
        </p:nvSpPr>
        <p:spPr>
          <a:noFill/>
          <a:ln>
            <a:noFill/>
          </a:ln>
        </p:spPr>
        <p:txBody>
          <a:bodyPr wrap="square" lIns="91440" tIns="45720" rIns="91440" bIns="45720" anchor="t"/>
          <a:lstStyle/>
          <a:p>
            <a:pPr lvl="0"/>
            <a:r>
              <a:rPr lang="zh-CN" altLang="en-US" dirty="0" smtClean="0"/>
              <a:t>与金风合作</a:t>
            </a:r>
            <a:r>
              <a:rPr lang="zh-CN" altLang="en-US" baseline="0" dirty="0" smtClean="0"/>
              <a:t> 罗马布兰卡</a:t>
            </a:r>
            <a:r>
              <a:rPr lang="en-US" altLang="zh-CN" baseline="0" dirty="0" smtClean="0"/>
              <a:t>355MW</a:t>
            </a:r>
            <a:r>
              <a:rPr lang="zh-CN" altLang="en-US" baseline="0" dirty="0" smtClean="0"/>
              <a:t>风电项目</a:t>
            </a:r>
            <a:endParaRPr dirty="0"/>
          </a:p>
        </p:txBody>
      </p:sp>
      <p:sp>
        <p:nvSpPr>
          <p:cNvPr id="25604" name="灯片编号占位符 3"/>
          <p:cNvSpPr txBox="1">
            <a:spLocks noGrp="1"/>
          </p:cNvSpPr>
          <p:nvPr>
            <p:ph type="sldNum" sz="quarter"/>
          </p:nvPr>
        </p:nvSpPr>
        <p:spPr>
          <a:xfrm>
            <a:off x="3884613" y="8685213"/>
            <a:ext cx="2971800" cy="457200"/>
          </a:xfrm>
          <a:prstGeom prst="rect">
            <a:avLst/>
          </a:prstGeom>
          <a:noFill/>
          <a:ln w="9525">
            <a:noFill/>
          </a:ln>
        </p:spPr>
        <p:txBody>
          <a:bodyPr anchor="b"/>
          <a:lstStyle/>
          <a:p>
            <a:pPr lvl="0" algn="r" eaLnBrk="1" hangingPunct="1">
              <a:spcBef>
                <a:spcPct val="0"/>
              </a:spcBef>
            </a:pPr>
            <a:fld id="{9A0DB2DC-4C9A-4742-B13C-FB6460FD3503}" type="slidenum">
              <a:rPr lang="zh-CN" altLang="en-US" dirty="0"/>
              <a:t>22</a:t>
            </a:fld>
            <a:endParaRPr lang="zh-CN" alt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幻灯片图像占位符 1"/>
          <p:cNvSpPr>
            <a:spLocks noGrp="1" noRot="1" noChangeAspect="1" noTextEdit="1"/>
          </p:cNvSpPr>
          <p:nvPr>
            <p:ph type="sldImg"/>
          </p:nvPr>
        </p:nvSpPr>
        <p:spPr>
          <a:ln>
            <a:solidFill>
              <a:srgbClr val="000000">
                <a:alpha val="100000"/>
              </a:srgbClr>
            </a:solidFill>
            <a:miter lim="800000"/>
          </a:ln>
        </p:spPr>
      </p:sp>
      <p:sp>
        <p:nvSpPr>
          <p:cNvPr id="25603" name="备注占位符 2"/>
          <p:cNvSpPr>
            <a:spLocks noGrp="1"/>
          </p:cNvSpPr>
          <p:nvPr>
            <p:ph type="body" idx="1"/>
          </p:nvPr>
        </p:nvSpPr>
        <p:spPr>
          <a:noFill/>
          <a:ln>
            <a:noFill/>
          </a:ln>
        </p:spPr>
        <p:txBody>
          <a:bodyPr wrap="square" lIns="91440" tIns="45720" rIns="91440" bIns="45720" anchor="t"/>
          <a:lstStyle/>
          <a:p>
            <a:pPr lvl="0"/>
            <a:r>
              <a:rPr lang="zh-CN" altLang="en-US" dirty="0" smtClean="0"/>
              <a:t>与口行信保合作 阿达玛</a:t>
            </a:r>
            <a:r>
              <a:rPr lang="en-US" altLang="zh-CN" dirty="0" smtClean="0"/>
              <a:t>I&amp;II</a:t>
            </a:r>
            <a:r>
              <a:rPr lang="zh-CN" altLang="en-US" dirty="0" smtClean="0"/>
              <a:t>期 风电项目</a:t>
            </a:r>
            <a:endParaRPr dirty="0"/>
          </a:p>
        </p:txBody>
      </p:sp>
      <p:sp>
        <p:nvSpPr>
          <p:cNvPr id="25604" name="灯片编号占位符 3"/>
          <p:cNvSpPr txBox="1">
            <a:spLocks noGrp="1"/>
          </p:cNvSpPr>
          <p:nvPr>
            <p:ph type="sldNum" sz="quarter"/>
          </p:nvPr>
        </p:nvSpPr>
        <p:spPr>
          <a:xfrm>
            <a:off x="3884613" y="8685213"/>
            <a:ext cx="2971800" cy="457200"/>
          </a:xfrm>
          <a:prstGeom prst="rect">
            <a:avLst/>
          </a:prstGeom>
          <a:noFill/>
          <a:ln w="9525">
            <a:noFill/>
          </a:ln>
        </p:spPr>
        <p:txBody>
          <a:bodyPr anchor="b"/>
          <a:lstStyle/>
          <a:p>
            <a:pPr lvl="0" algn="r" eaLnBrk="1" hangingPunct="1">
              <a:spcBef>
                <a:spcPct val="0"/>
              </a:spcBef>
            </a:pPr>
            <a:fld id="{9A0DB2DC-4C9A-4742-B13C-FB6460FD3503}" type="slidenum">
              <a:rPr lang="zh-CN" altLang="en-US" dirty="0"/>
              <a:t>23</a:t>
            </a:fld>
            <a:endParaRPr lang="zh-CN" alt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幻灯片图像占位符 1"/>
          <p:cNvSpPr>
            <a:spLocks noGrp="1" noRot="1" noChangeAspect="1" noTextEdit="1"/>
          </p:cNvSpPr>
          <p:nvPr>
            <p:ph type="sldImg"/>
          </p:nvPr>
        </p:nvSpPr>
        <p:spPr>
          <a:ln>
            <a:solidFill>
              <a:srgbClr val="000000">
                <a:alpha val="100000"/>
              </a:srgbClr>
            </a:solidFill>
            <a:miter lim="800000"/>
          </a:ln>
        </p:spPr>
      </p:sp>
      <p:sp>
        <p:nvSpPr>
          <p:cNvPr id="87043" name="备注占位符 2"/>
          <p:cNvSpPr>
            <a:spLocks noGrp="1"/>
          </p:cNvSpPr>
          <p:nvPr>
            <p:ph type="body" idx="1"/>
          </p:nvPr>
        </p:nvSpPr>
        <p:spPr>
          <a:noFill/>
          <a:ln>
            <a:noFill/>
          </a:ln>
        </p:spPr>
        <p:txBody>
          <a:bodyPr wrap="square" lIns="91440" tIns="45720" rIns="91440" bIns="45720" anchor="t"/>
          <a:lstStyle/>
          <a:p>
            <a:pPr lvl="0"/>
            <a:endParaRPr lang="zh-CN" altLang="en-US" dirty="0"/>
          </a:p>
        </p:txBody>
      </p:sp>
      <p:sp>
        <p:nvSpPr>
          <p:cNvPr id="87044" name="灯片编号占位符 3"/>
          <p:cNvSpPr txBox="1">
            <a:spLocks noGrp="1"/>
          </p:cNvSpPr>
          <p:nvPr>
            <p:ph type="sldNum" sz="quarter"/>
          </p:nvPr>
        </p:nvSpPr>
        <p:spPr>
          <a:xfrm>
            <a:off x="3884613" y="8685213"/>
            <a:ext cx="2971800" cy="457200"/>
          </a:xfrm>
          <a:prstGeom prst="rect">
            <a:avLst/>
          </a:prstGeom>
          <a:noFill/>
          <a:ln w="9525">
            <a:noFill/>
          </a:ln>
        </p:spPr>
        <p:txBody>
          <a:bodyPr anchor="b"/>
          <a:lstStyle/>
          <a:p>
            <a:pPr lvl="0" algn="r" eaLnBrk="1" hangingPunct="1">
              <a:spcBef>
                <a:spcPct val="0"/>
              </a:spcBef>
            </a:pPr>
            <a:fld id="{9A0DB2DC-4C9A-4742-B13C-FB6460FD3503}" type="slidenum">
              <a:rPr lang="zh-CN" altLang="en-US" dirty="0"/>
              <a:t>24</a:t>
            </a:fld>
            <a:endParaRPr lang="zh-CN" alt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幻灯片图像占位符 1"/>
          <p:cNvSpPr>
            <a:spLocks noGrp="1" noRot="1" noChangeAspect="1" noTextEdit="1"/>
          </p:cNvSpPr>
          <p:nvPr>
            <p:ph type="sldImg"/>
          </p:nvPr>
        </p:nvSpPr>
        <p:spPr>
          <a:ln>
            <a:solidFill>
              <a:srgbClr val="000000">
                <a:alpha val="100000"/>
              </a:srgbClr>
            </a:solidFill>
            <a:miter lim="800000"/>
          </a:ln>
        </p:spPr>
      </p:sp>
      <p:sp>
        <p:nvSpPr>
          <p:cNvPr id="21507" name="备注占位符 2"/>
          <p:cNvSpPr>
            <a:spLocks noGrp="1"/>
          </p:cNvSpPr>
          <p:nvPr>
            <p:ph type="body" idx="1"/>
          </p:nvPr>
        </p:nvSpPr>
        <p:spPr>
          <a:noFill/>
          <a:ln>
            <a:noFill/>
          </a:ln>
        </p:spPr>
        <p:txBody>
          <a:bodyPr wrap="square" lIns="91440" tIns="45720" rIns="91440" bIns="45720" anchor="t"/>
          <a:lstStyle/>
          <a:p>
            <a:pPr lvl="0"/>
            <a:endParaRPr lang="zh-CN" altLang="en-US" dirty="0"/>
          </a:p>
        </p:txBody>
      </p:sp>
      <p:sp>
        <p:nvSpPr>
          <p:cNvPr id="21508" name="灯片编号占位符 3"/>
          <p:cNvSpPr txBox="1">
            <a:spLocks noGrp="1"/>
          </p:cNvSpPr>
          <p:nvPr>
            <p:ph type="sldNum" sz="quarter"/>
          </p:nvPr>
        </p:nvSpPr>
        <p:spPr>
          <a:xfrm>
            <a:off x="3884613" y="8685213"/>
            <a:ext cx="2971800" cy="457200"/>
          </a:xfrm>
          <a:prstGeom prst="rect">
            <a:avLst/>
          </a:prstGeom>
          <a:noFill/>
          <a:ln w="9525">
            <a:noFill/>
          </a:ln>
        </p:spPr>
        <p:txBody>
          <a:bodyPr anchor="b"/>
          <a:lstStyle/>
          <a:p>
            <a:pPr lvl="0" algn="r" eaLnBrk="1" hangingPunct="1">
              <a:spcBef>
                <a:spcPct val="0"/>
              </a:spcBef>
            </a:pPr>
            <a:fld id="{9A0DB2DC-4C9A-4742-B13C-FB6460FD3503}" type="slidenum">
              <a:rPr lang="zh-CN" altLang="en-US" dirty="0"/>
              <a:t>2</a:t>
            </a:fld>
            <a:endParaRPr lang="zh-CN" alt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幻灯片图像占位符 1"/>
          <p:cNvSpPr>
            <a:spLocks noGrp="1" noRot="1" noChangeAspect="1" noTextEdit="1"/>
          </p:cNvSpPr>
          <p:nvPr>
            <p:ph type="sldImg"/>
          </p:nvPr>
        </p:nvSpPr>
        <p:spPr>
          <a:ln>
            <a:solidFill>
              <a:srgbClr val="000000">
                <a:alpha val="100000"/>
              </a:srgbClr>
            </a:solidFill>
            <a:miter lim="800000"/>
          </a:ln>
        </p:spPr>
      </p:sp>
      <p:sp>
        <p:nvSpPr>
          <p:cNvPr id="23555" name="备注占位符 2"/>
          <p:cNvSpPr>
            <a:spLocks noGrp="1"/>
          </p:cNvSpPr>
          <p:nvPr>
            <p:ph type="body" idx="1"/>
          </p:nvPr>
        </p:nvSpPr>
        <p:spPr>
          <a:noFill/>
          <a:ln>
            <a:noFill/>
          </a:ln>
        </p:spPr>
        <p:txBody>
          <a:bodyPr wrap="square" lIns="91440" tIns="45720" rIns="91440" bIns="45720" anchor="t"/>
          <a:lstStyle/>
          <a:p>
            <a:pPr lvl="0"/>
            <a:endParaRPr lang="zh-CN" altLang="en-US" dirty="0"/>
          </a:p>
        </p:txBody>
      </p:sp>
      <p:sp>
        <p:nvSpPr>
          <p:cNvPr id="23556" name="灯片编号占位符 3"/>
          <p:cNvSpPr txBox="1">
            <a:spLocks noGrp="1"/>
          </p:cNvSpPr>
          <p:nvPr>
            <p:ph type="sldNum" sz="quarter"/>
          </p:nvPr>
        </p:nvSpPr>
        <p:spPr>
          <a:xfrm>
            <a:off x="3884613" y="8685213"/>
            <a:ext cx="2971800" cy="457200"/>
          </a:xfrm>
          <a:prstGeom prst="rect">
            <a:avLst/>
          </a:prstGeom>
          <a:noFill/>
          <a:ln w="9525">
            <a:noFill/>
          </a:ln>
        </p:spPr>
        <p:txBody>
          <a:bodyPr anchor="b"/>
          <a:lstStyle/>
          <a:p>
            <a:pPr lvl="0" algn="r" eaLnBrk="1" hangingPunct="1">
              <a:spcBef>
                <a:spcPct val="0"/>
              </a:spcBef>
            </a:pPr>
            <a:fld id="{9A0DB2DC-4C9A-4742-B13C-FB6460FD3503}" type="slidenum">
              <a:rPr lang="zh-CN" altLang="en-US" dirty="0"/>
              <a:t>3</a:t>
            </a:fld>
            <a:endParaRPr lang="zh-CN" alt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幻灯片图像占位符 1"/>
          <p:cNvSpPr>
            <a:spLocks noGrp="1" noRot="1" noChangeAspect="1" noTextEdit="1"/>
          </p:cNvSpPr>
          <p:nvPr>
            <p:ph type="sldImg"/>
          </p:nvPr>
        </p:nvSpPr>
        <p:spPr>
          <a:ln>
            <a:solidFill>
              <a:srgbClr val="000000">
                <a:alpha val="100000"/>
              </a:srgbClr>
            </a:solidFill>
            <a:miter lim="800000"/>
          </a:ln>
        </p:spPr>
      </p:sp>
      <p:sp>
        <p:nvSpPr>
          <p:cNvPr id="23555" name="备注占位符 2"/>
          <p:cNvSpPr>
            <a:spLocks noGrp="1"/>
          </p:cNvSpPr>
          <p:nvPr>
            <p:ph type="body" idx="1"/>
          </p:nvPr>
        </p:nvSpPr>
        <p:spPr>
          <a:noFill/>
          <a:ln>
            <a:noFill/>
          </a:ln>
        </p:spPr>
        <p:txBody>
          <a:bodyPr wrap="square" lIns="91440" tIns="45720" rIns="91440" bIns="45720" anchor="t"/>
          <a:lstStyle/>
          <a:p>
            <a:pPr lvl="0"/>
            <a:endParaRPr lang="zh-CN" altLang="en-US" dirty="0"/>
          </a:p>
        </p:txBody>
      </p:sp>
      <p:sp>
        <p:nvSpPr>
          <p:cNvPr id="23556" name="灯片编号占位符 3"/>
          <p:cNvSpPr txBox="1">
            <a:spLocks noGrp="1"/>
          </p:cNvSpPr>
          <p:nvPr>
            <p:ph type="sldNum" sz="quarter"/>
          </p:nvPr>
        </p:nvSpPr>
        <p:spPr>
          <a:xfrm>
            <a:off x="3884613" y="8685213"/>
            <a:ext cx="2971800" cy="457200"/>
          </a:xfrm>
          <a:prstGeom prst="rect">
            <a:avLst/>
          </a:prstGeom>
          <a:noFill/>
          <a:ln w="9525">
            <a:noFill/>
          </a:ln>
        </p:spPr>
        <p:txBody>
          <a:bodyPr anchor="b"/>
          <a:lstStyle/>
          <a:p>
            <a:pPr lvl="0" algn="r" eaLnBrk="1" hangingPunct="1">
              <a:spcBef>
                <a:spcPct val="0"/>
              </a:spcBef>
            </a:pPr>
            <a:fld id="{9A0DB2DC-4C9A-4742-B13C-FB6460FD3503}" type="slidenum">
              <a:rPr lang="zh-CN" altLang="en-US" dirty="0"/>
              <a:t>9</a:t>
            </a:fld>
            <a:endParaRPr lang="zh-CN" alt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幻灯片图像占位符 1"/>
          <p:cNvSpPr>
            <a:spLocks noGrp="1" noRot="1" noChangeAspect="1" noTextEdit="1"/>
          </p:cNvSpPr>
          <p:nvPr>
            <p:ph type="sldImg"/>
          </p:nvPr>
        </p:nvSpPr>
        <p:spPr>
          <a:ln>
            <a:solidFill>
              <a:srgbClr val="000000">
                <a:alpha val="100000"/>
              </a:srgbClr>
            </a:solidFill>
            <a:miter lim="800000"/>
          </a:ln>
        </p:spPr>
      </p:sp>
      <p:sp>
        <p:nvSpPr>
          <p:cNvPr id="25603" name="备注占位符 2"/>
          <p:cNvSpPr>
            <a:spLocks noGrp="1"/>
          </p:cNvSpPr>
          <p:nvPr>
            <p:ph type="body" idx="1"/>
          </p:nvPr>
        </p:nvSpPr>
        <p:spPr>
          <a:noFill/>
          <a:ln>
            <a:noFill/>
          </a:ln>
        </p:spPr>
        <p:txBody>
          <a:bodyPr wrap="square" lIns="91440" tIns="45720" rIns="91440" bIns="45720" anchor="t"/>
          <a:lstStyle/>
          <a:p>
            <a:pPr lvl="0"/>
            <a:r>
              <a:rPr lang="zh-CN" altLang="en-US" dirty="0" smtClean="0"/>
              <a:t>这张图：从</a:t>
            </a:r>
            <a:r>
              <a:rPr lang="en-US" altLang="zh-CN" dirty="0" smtClean="0"/>
              <a:t>1965-2017</a:t>
            </a:r>
            <a:r>
              <a:rPr lang="zh-CN" altLang="en-US" dirty="0" smtClean="0"/>
              <a:t>年全球能源消费中 一次能源</a:t>
            </a:r>
            <a:r>
              <a:rPr lang="en-US" altLang="zh-CN" dirty="0" smtClean="0"/>
              <a:t>Primary Energy</a:t>
            </a:r>
            <a:r>
              <a:rPr lang="zh-CN" altLang="en-US" dirty="0" smtClean="0"/>
              <a:t>（黄色）消费量，和化石能源消费量在一次能源中的占比（蓝色）。单位（</a:t>
            </a:r>
            <a:r>
              <a:rPr lang="en-US" altLang="zh-CN" dirty="0" err="1" smtClean="0"/>
              <a:t>tce</a:t>
            </a:r>
            <a:r>
              <a:rPr lang="en-US" altLang="zh-CN" dirty="0" smtClean="0"/>
              <a:t> </a:t>
            </a:r>
            <a:r>
              <a:rPr lang="zh-CN" altLang="en-US" dirty="0" smtClean="0"/>
              <a:t>吨标准煤）。想表明一个</a:t>
            </a:r>
            <a:r>
              <a:rPr lang="zh-CN" altLang="en-US" b="1" dirty="0" smtClean="0"/>
              <a:t>趋势：化石能源消费在总的能源消费占比中，逐年降低。</a:t>
            </a:r>
            <a:r>
              <a:rPr lang="zh-CN" altLang="en-US" b="1" baseline="0" dirty="0" smtClean="0"/>
              <a:t>  </a:t>
            </a:r>
            <a:r>
              <a:rPr lang="zh-CN" altLang="en-US" baseline="0" dirty="0" smtClean="0"/>
              <a:t>注：</a:t>
            </a:r>
            <a:r>
              <a:rPr lang="zh-CN" altLang="en-US" b="1" baseline="0" dirty="0" smtClean="0"/>
              <a:t>一次能源</a:t>
            </a:r>
            <a:r>
              <a:rPr lang="zh-CN" altLang="en-US" baseline="0" dirty="0" smtClean="0"/>
              <a:t>是指直接取自自然界没有经过加工转换的各种能量和资源</a:t>
            </a:r>
            <a:r>
              <a:rPr lang="en-US" altLang="zh-CN" baseline="0" dirty="0" smtClean="0"/>
              <a:t>,</a:t>
            </a:r>
            <a:r>
              <a:rPr lang="zh-CN" altLang="en-US" baseline="0" dirty="0" smtClean="0"/>
              <a:t>它包括：原煤、原油、天然气、油页岩、核能、太阳能、水力、风力、波浪能、潮汐能、地热、生物质能和海洋温差能等等。其中</a:t>
            </a:r>
            <a:r>
              <a:rPr lang="zh-CN" altLang="en-US" sz="1200" b="1" i="0" kern="1200" dirty="0" smtClean="0">
                <a:solidFill>
                  <a:schemeClr val="tx1"/>
                </a:solidFill>
                <a:effectLst/>
                <a:latin typeface="+mn-lt"/>
                <a:ea typeface="+mn-ea"/>
                <a:cs typeface="+mn-cs"/>
              </a:rPr>
              <a:t>一次能源</a:t>
            </a:r>
            <a:r>
              <a:rPr lang="zh-CN" altLang="en-US" sz="1200" b="0" i="0" kern="1200" dirty="0" smtClean="0">
                <a:solidFill>
                  <a:schemeClr val="tx1"/>
                </a:solidFill>
                <a:effectLst/>
                <a:latin typeface="+mn-lt"/>
                <a:ea typeface="+mn-ea"/>
                <a:cs typeface="+mn-cs"/>
              </a:rPr>
              <a:t>可以进一步分为</a:t>
            </a:r>
            <a:r>
              <a:rPr lang="zh-CN" altLang="en-US" sz="1200" b="1" i="0" kern="1200" dirty="0" smtClean="0">
                <a:solidFill>
                  <a:schemeClr val="tx1"/>
                </a:solidFill>
                <a:effectLst/>
                <a:latin typeface="+mn-lt"/>
                <a:ea typeface="+mn-ea"/>
                <a:cs typeface="+mn-cs"/>
              </a:rPr>
              <a:t>再生能源和非再生能源</a:t>
            </a:r>
            <a:r>
              <a:rPr lang="zh-CN" altLang="en-US" sz="1200" b="0" i="0" kern="1200" dirty="0" smtClean="0">
                <a:solidFill>
                  <a:schemeClr val="tx1"/>
                </a:solidFill>
                <a:effectLst/>
                <a:latin typeface="+mn-lt"/>
                <a:ea typeface="+mn-ea"/>
                <a:cs typeface="+mn-cs"/>
              </a:rPr>
              <a:t>两大类</a:t>
            </a:r>
            <a:r>
              <a:rPr lang="zh-CN" altLang="en-US" baseline="0" dirty="0" smtClean="0"/>
              <a:t>；</a:t>
            </a:r>
            <a:r>
              <a:rPr lang="zh-CN" altLang="en-US" b="1" baseline="0" dirty="0" smtClean="0"/>
              <a:t>二次能源</a:t>
            </a:r>
            <a:r>
              <a:rPr lang="en-US" altLang="zh-CN" baseline="0" dirty="0" smtClean="0"/>
              <a:t>,</a:t>
            </a:r>
            <a:r>
              <a:rPr lang="zh-CN" altLang="en-US" baseline="0" dirty="0" smtClean="0"/>
              <a:t>例如：电力、蒸汽、煤气、汽油、柴油、重油、液化石油气、酒精、沼气、氢气和焦炭等等</a:t>
            </a:r>
            <a:endParaRPr dirty="0"/>
          </a:p>
        </p:txBody>
      </p:sp>
      <p:sp>
        <p:nvSpPr>
          <p:cNvPr id="25604" name="灯片编号占位符 3"/>
          <p:cNvSpPr txBox="1">
            <a:spLocks noGrp="1"/>
          </p:cNvSpPr>
          <p:nvPr>
            <p:ph type="sldNum" sz="quarter"/>
          </p:nvPr>
        </p:nvSpPr>
        <p:spPr>
          <a:xfrm>
            <a:off x="3884613" y="8685213"/>
            <a:ext cx="2971800" cy="457200"/>
          </a:xfrm>
          <a:prstGeom prst="rect">
            <a:avLst/>
          </a:prstGeom>
          <a:noFill/>
          <a:ln w="9525">
            <a:noFill/>
          </a:ln>
        </p:spPr>
        <p:txBody>
          <a:bodyPr anchor="b"/>
          <a:lstStyle/>
          <a:p>
            <a:pPr lvl="0" algn="r" eaLnBrk="1" hangingPunct="1">
              <a:spcBef>
                <a:spcPct val="0"/>
              </a:spcBef>
            </a:pPr>
            <a:fld id="{9A0DB2DC-4C9A-4742-B13C-FB6460FD3503}" type="slidenum">
              <a:rPr lang="zh-CN" altLang="en-US" dirty="0"/>
              <a:t>10</a:t>
            </a:fld>
            <a:endParaRPr lang="zh-CN" alt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幻灯片图像占位符 1"/>
          <p:cNvSpPr>
            <a:spLocks noGrp="1" noRot="1" noChangeAspect="1" noTextEdit="1"/>
          </p:cNvSpPr>
          <p:nvPr>
            <p:ph type="sldImg"/>
          </p:nvPr>
        </p:nvSpPr>
        <p:spPr>
          <a:ln>
            <a:solidFill>
              <a:srgbClr val="000000">
                <a:alpha val="100000"/>
              </a:srgbClr>
            </a:solidFill>
            <a:miter lim="800000"/>
          </a:ln>
        </p:spPr>
      </p:sp>
      <p:sp>
        <p:nvSpPr>
          <p:cNvPr id="25603" name="备注占位符 2"/>
          <p:cNvSpPr>
            <a:spLocks noGrp="1"/>
          </p:cNvSpPr>
          <p:nvPr>
            <p:ph type="body" idx="1"/>
          </p:nvPr>
        </p:nvSpPr>
        <p:spPr>
          <a:noFill/>
          <a:ln>
            <a:noFill/>
          </a:ln>
        </p:spPr>
        <p:txBody>
          <a:bodyPr wrap="square" lIns="91440" tIns="45720" rIns="91440" bIns="45720" anchor="t"/>
          <a:lstStyle/>
          <a:p>
            <a:pPr lvl="0"/>
            <a:r>
              <a:rPr lang="en-US" altLang="zh-CN" dirty="0" smtClean="0"/>
              <a:t>IEA</a:t>
            </a:r>
            <a:r>
              <a:rPr lang="zh-CN" altLang="en-US" dirty="0" smtClean="0"/>
              <a:t>的报告指出，全球碳排放量仍在逐年递增，尽管都在呼吁减少排放，但距离巴黎气候协定目标越来越远。</a:t>
            </a:r>
            <a:endParaRPr dirty="0"/>
          </a:p>
        </p:txBody>
      </p:sp>
      <p:sp>
        <p:nvSpPr>
          <p:cNvPr id="25604" name="灯片编号占位符 3"/>
          <p:cNvSpPr txBox="1">
            <a:spLocks noGrp="1"/>
          </p:cNvSpPr>
          <p:nvPr>
            <p:ph type="sldNum" sz="quarter"/>
          </p:nvPr>
        </p:nvSpPr>
        <p:spPr>
          <a:xfrm>
            <a:off x="3884613" y="8685213"/>
            <a:ext cx="2971800" cy="457200"/>
          </a:xfrm>
          <a:prstGeom prst="rect">
            <a:avLst/>
          </a:prstGeom>
          <a:noFill/>
          <a:ln w="9525">
            <a:noFill/>
          </a:ln>
        </p:spPr>
        <p:txBody>
          <a:bodyPr anchor="b"/>
          <a:lstStyle/>
          <a:p>
            <a:pPr lvl="0" algn="r" eaLnBrk="1" hangingPunct="1">
              <a:spcBef>
                <a:spcPct val="0"/>
              </a:spcBef>
            </a:pPr>
            <a:fld id="{9A0DB2DC-4C9A-4742-B13C-FB6460FD3503}" type="slidenum">
              <a:rPr lang="zh-CN" altLang="en-US" dirty="0"/>
              <a:t>11</a:t>
            </a:fld>
            <a:endParaRPr lang="zh-CN" alt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幻灯片图像占位符 1"/>
          <p:cNvSpPr>
            <a:spLocks noGrp="1" noRot="1" noChangeAspect="1" noTextEdit="1"/>
          </p:cNvSpPr>
          <p:nvPr>
            <p:ph type="sldImg"/>
          </p:nvPr>
        </p:nvSpPr>
        <p:spPr>
          <a:ln>
            <a:solidFill>
              <a:srgbClr val="000000">
                <a:alpha val="100000"/>
              </a:srgbClr>
            </a:solidFill>
            <a:miter lim="800000"/>
          </a:ln>
        </p:spPr>
      </p:sp>
      <p:sp>
        <p:nvSpPr>
          <p:cNvPr id="25603" name="备注占位符 2"/>
          <p:cNvSpPr>
            <a:spLocks noGrp="1"/>
          </p:cNvSpPr>
          <p:nvPr>
            <p:ph type="body" idx="1"/>
          </p:nvPr>
        </p:nvSpPr>
        <p:spPr>
          <a:noFill/>
          <a:ln>
            <a:noFill/>
          </a:ln>
        </p:spPr>
        <p:txBody>
          <a:bodyPr wrap="square" lIns="91440" tIns="45720" rIns="91440" bIns="45720" anchor="t"/>
          <a:lstStyle/>
          <a:p>
            <a:pPr lvl="0"/>
            <a:r>
              <a:rPr lang="zh-CN" altLang="en-US" dirty="0" smtClean="0"/>
              <a:t>英国</a:t>
            </a:r>
            <a:r>
              <a:rPr lang="en-US" altLang="zh-CN" dirty="0" smtClean="0"/>
              <a:t>BP</a:t>
            </a:r>
            <a:r>
              <a:rPr lang="zh-CN" altLang="en-US" dirty="0" smtClean="0"/>
              <a:t>的预测，</a:t>
            </a:r>
            <a:r>
              <a:rPr lang="en-US" altLang="zh-CN" dirty="0" smtClean="0"/>
              <a:t>2000-2100</a:t>
            </a:r>
            <a:r>
              <a:rPr lang="zh-CN" altLang="en-US" dirty="0" smtClean="0"/>
              <a:t>年</a:t>
            </a:r>
            <a:r>
              <a:rPr lang="zh-CN" altLang="en-US" baseline="0" dirty="0" smtClean="0"/>
              <a:t> 一次能源消费结构将发生巨大变化，风光等可再生能源将成为主要能源消费来源。 以上充分表明新能源发展在未来能源领域的重要性。</a:t>
            </a:r>
            <a:endParaRPr dirty="0"/>
          </a:p>
        </p:txBody>
      </p:sp>
      <p:sp>
        <p:nvSpPr>
          <p:cNvPr id="25604" name="灯片编号占位符 3"/>
          <p:cNvSpPr txBox="1">
            <a:spLocks noGrp="1"/>
          </p:cNvSpPr>
          <p:nvPr>
            <p:ph type="sldNum" sz="quarter"/>
          </p:nvPr>
        </p:nvSpPr>
        <p:spPr>
          <a:xfrm>
            <a:off x="3884613" y="8685213"/>
            <a:ext cx="2971800" cy="457200"/>
          </a:xfrm>
          <a:prstGeom prst="rect">
            <a:avLst/>
          </a:prstGeom>
          <a:noFill/>
          <a:ln w="9525">
            <a:noFill/>
          </a:ln>
        </p:spPr>
        <p:txBody>
          <a:bodyPr anchor="b"/>
          <a:lstStyle/>
          <a:p>
            <a:pPr lvl="0" algn="r" eaLnBrk="1" hangingPunct="1">
              <a:spcBef>
                <a:spcPct val="0"/>
              </a:spcBef>
            </a:pPr>
            <a:fld id="{9A0DB2DC-4C9A-4742-B13C-FB6460FD3503}" type="slidenum">
              <a:rPr lang="zh-CN" altLang="en-US" dirty="0"/>
              <a:t>12</a:t>
            </a:fld>
            <a:endParaRPr lang="zh-CN" alt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幻灯片图像占位符 1"/>
          <p:cNvSpPr>
            <a:spLocks noGrp="1" noRot="1" noChangeAspect="1" noTextEdit="1"/>
          </p:cNvSpPr>
          <p:nvPr>
            <p:ph type="sldImg"/>
          </p:nvPr>
        </p:nvSpPr>
        <p:spPr>
          <a:ln>
            <a:solidFill>
              <a:srgbClr val="000000">
                <a:alpha val="100000"/>
              </a:srgbClr>
            </a:solidFill>
            <a:miter lim="800000"/>
          </a:ln>
        </p:spPr>
      </p:sp>
      <p:sp>
        <p:nvSpPr>
          <p:cNvPr id="25603" name="备注占位符 2"/>
          <p:cNvSpPr>
            <a:spLocks noGrp="1"/>
          </p:cNvSpPr>
          <p:nvPr>
            <p:ph type="body" idx="1"/>
          </p:nvPr>
        </p:nvSpPr>
        <p:spPr>
          <a:noFill/>
          <a:ln>
            <a:noFill/>
          </a:ln>
        </p:spPr>
        <p:txBody>
          <a:bodyPr wrap="square" lIns="91440" tIns="45720" rIns="91440" bIns="45720" anchor="t"/>
          <a:lstStyle/>
          <a:p>
            <a:pPr lvl="0"/>
            <a:r>
              <a:rPr lang="en-US" altLang="zh-CN" dirty="0" smtClean="0"/>
              <a:t>GHI </a:t>
            </a:r>
            <a:r>
              <a:rPr lang="zh-CN" altLang="en-US" dirty="0" smtClean="0"/>
              <a:t>全球光资源图谱，包含（光直射、光散射、光反射）</a:t>
            </a:r>
            <a:endParaRPr dirty="0"/>
          </a:p>
        </p:txBody>
      </p:sp>
      <p:sp>
        <p:nvSpPr>
          <p:cNvPr id="25604" name="灯片编号占位符 3"/>
          <p:cNvSpPr txBox="1">
            <a:spLocks noGrp="1"/>
          </p:cNvSpPr>
          <p:nvPr>
            <p:ph type="sldNum" sz="quarter"/>
          </p:nvPr>
        </p:nvSpPr>
        <p:spPr>
          <a:xfrm>
            <a:off x="3884613" y="8685213"/>
            <a:ext cx="2971800" cy="457200"/>
          </a:xfrm>
          <a:prstGeom prst="rect">
            <a:avLst/>
          </a:prstGeom>
          <a:noFill/>
          <a:ln w="9525">
            <a:noFill/>
          </a:ln>
        </p:spPr>
        <p:txBody>
          <a:bodyPr anchor="b"/>
          <a:lstStyle/>
          <a:p>
            <a:pPr lvl="0" algn="r" eaLnBrk="1" hangingPunct="1">
              <a:spcBef>
                <a:spcPct val="0"/>
              </a:spcBef>
            </a:pPr>
            <a:fld id="{9A0DB2DC-4C9A-4742-B13C-FB6460FD3503}" type="slidenum">
              <a:rPr lang="zh-CN" altLang="en-US" dirty="0"/>
              <a:t>13</a:t>
            </a:fld>
            <a:endParaRPr lang="zh-CN" alt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幻灯片图像占位符 1"/>
          <p:cNvSpPr>
            <a:spLocks noGrp="1" noRot="1" noChangeAspect="1" noTextEdit="1"/>
          </p:cNvSpPr>
          <p:nvPr>
            <p:ph type="sldImg"/>
          </p:nvPr>
        </p:nvSpPr>
        <p:spPr>
          <a:ln>
            <a:solidFill>
              <a:srgbClr val="000000">
                <a:alpha val="100000"/>
              </a:srgbClr>
            </a:solidFill>
            <a:miter lim="800000"/>
          </a:ln>
        </p:spPr>
      </p:sp>
      <p:sp>
        <p:nvSpPr>
          <p:cNvPr id="25603" name="备注占位符 2"/>
          <p:cNvSpPr>
            <a:spLocks noGrp="1"/>
          </p:cNvSpPr>
          <p:nvPr>
            <p:ph type="body" idx="1"/>
          </p:nvPr>
        </p:nvSpPr>
        <p:spPr>
          <a:noFill/>
          <a:ln>
            <a:noFill/>
          </a:ln>
        </p:spPr>
        <p:txBody>
          <a:bodyPr wrap="square" lIns="91440" tIns="45720" rIns="91440" bIns="45720" anchor="t"/>
          <a:lstStyle/>
          <a:p>
            <a:pPr lvl="0"/>
            <a:r>
              <a:rPr lang="zh-CN" altLang="en-US" dirty="0" smtClean="0"/>
              <a:t>全球</a:t>
            </a:r>
            <a:r>
              <a:rPr lang="en-US" altLang="zh-CN" dirty="0" smtClean="0"/>
              <a:t>80</a:t>
            </a:r>
            <a:r>
              <a:rPr lang="zh-CN" altLang="en-US" dirty="0" smtClean="0"/>
              <a:t>米高度风能资源图谱</a:t>
            </a:r>
            <a:r>
              <a:rPr lang="zh-CN" altLang="en-US" baseline="0" dirty="0" smtClean="0"/>
              <a:t> 两个图谱可以看出全球拥有丰富的光资源与风资源</a:t>
            </a:r>
            <a:endParaRPr dirty="0"/>
          </a:p>
        </p:txBody>
      </p:sp>
      <p:sp>
        <p:nvSpPr>
          <p:cNvPr id="25604" name="灯片编号占位符 3"/>
          <p:cNvSpPr txBox="1">
            <a:spLocks noGrp="1"/>
          </p:cNvSpPr>
          <p:nvPr>
            <p:ph type="sldNum" sz="quarter"/>
          </p:nvPr>
        </p:nvSpPr>
        <p:spPr>
          <a:xfrm>
            <a:off x="3884613" y="8685213"/>
            <a:ext cx="2971800" cy="457200"/>
          </a:xfrm>
          <a:prstGeom prst="rect">
            <a:avLst/>
          </a:prstGeom>
          <a:noFill/>
          <a:ln w="9525">
            <a:noFill/>
          </a:ln>
        </p:spPr>
        <p:txBody>
          <a:bodyPr anchor="b"/>
          <a:lstStyle/>
          <a:p>
            <a:pPr lvl="0" algn="r" eaLnBrk="1" hangingPunct="1">
              <a:spcBef>
                <a:spcPct val="0"/>
              </a:spcBef>
            </a:pPr>
            <a:fld id="{9A0DB2DC-4C9A-4742-B13C-FB6460FD3503}" type="slidenum">
              <a:rPr lang="zh-CN" altLang="en-US" dirty="0"/>
              <a:t>14</a:t>
            </a:fld>
            <a:endParaRPr lang="zh-CN" alt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a:prstGeom prst="rect">
            <a:avLst/>
          </a:prstGeom>
        </p:spPr>
        <p:txBody>
          <a:bodyPr/>
          <a:lstStyle/>
          <a:p>
            <a:r>
              <a:rPr lang="zh-CN" altLang="en-US"/>
              <a:t>单击此处编辑母版标题样式</a:t>
            </a:r>
          </a:p>
        </p:txBody>
      </p:sp>
      <p:sp>
        <p:nvSpPr>
          <p:cNvPr id="3" name="副标题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a:t>单击此处编辑母版副标题样式</a:t>
            </a:r>
          </a:p>
        </p:txBody>
      </p:sp>
      <p:sp>
        <p:nvSpPr>
          <p:cNvPr id="5" name="日期占位符 3"/>
          <p:cNvSpPr>
            <a:spLocks noGrp="1"/>
          </p:cNvSpPr>
          <p:nvPr>
            <p:ph type="dt" sz="half" idx="2"/>
          </p:nvPr>
        </p:nvSpPr>
        <p:spPr>
          <a:xfrm>
            <a:off x="457200" y="6356350"/>
            <a:ext cx="2133600" cy="365125"/>
          </a:xfrm>
          <a:prstGeom prst="rect">
            <a:avLst/>
          </a:prstGeom>
        </p:spPr>
        <p:txBody>
          <a:bodyPr/>
          <a:lstStyle>
            <a:lvl1pPr fontAlgn="auto">
              <a:spcBef>
                <a:spcPts val="0"/>
              </a:spcBef>
              <a:spcAft>
                <a:spcPts val="0"/>
              </a:spcAft>
              <a:defRPr>
                <a:latin typeface="+mn-lt"/>
                <a:ea typeface="+mn-ea"/>
              </a:defRPr>
            </a:lvl1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mn-lt"/>
              <a:ea typeface="+mn-ea"/>
              <a:cs typeface="+mn-cs"/>
            </a:endParaRPr>
          </a:p>
        </p:txBody>
      </p:sp>
      <p:sp>
        <p:nvSpPr>
          <p:cNvPr id="6" name="页脚占位符 4"/>
          <p:cNvSpPr>
            <a:spLocks noGrp="1"/>
          </p:cNvSpPr>
          <p:nvPr>
            <p:ph type="ftr" sz="quarter" idx="3"/>
          </p:nvPr>
        </p:nvSpPr>
        <p:spPr>
          <a:xfrm>
            <a:off x="3124200" y="6356350"/>
            <a:ext cx="2895600" cy="365125"/>
          </a:xfrm>
          <a:prstGeom prst="rect">
            <a:avLst/>
          </a:prstGeom>
        </p:spPr>
        <p:txBody>
          <a:bodyPr/>
          <a:lstStyle>
            <a:lvl1pPr fontAlgn="auto">
              <a:spcBef>
                <a:spcPts val="0"/>
              </a:spcBef>
              <a:spcAft>
                <a:spcPts val="0"/>
              </a:spcAft>
              <a:defRPr>
                <a:latin typeface="+mn-lt"/>
                <a:ea typeface="+mn-ea"/>
              </a:defRPr>
            </a:lvl1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mn-lt"/>
              <a:ea typeface="+mn-ea"/>
              <a:cs typeface="+mn-cs"/>
            </a:endParaRPr>
          </a:p>
        </p:txBody>
      </p:sp>
      <p:sp>
        <p:nvSpPr>
          <p:cNvPr id="7" name="灯片编号占位符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t" anchorCtr="0" compatLnSpc="1"/>
          <a:lstStyle>
            <a:lvl1pPr>
              <a:defRPr>
                <a:latin typeface="Calibri" panose="020F050202020403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defRPr/>
            </a:pPr>
            <a:fld id="{ED10C5D7-0CB9-4DA5-AAD4-C7CB2B44E250}" type="slidenum">
              <a:rPr kumimoji="0" lang="zh-CN" altLang="en-US" sz="1800" b="0" i="0" u="none" strike="noStrike" kern="1200" cap="none" spc="0" normalizeH="0" baseline="0" noProof="0" smtClean="0">
                <a:ln>
                  <a:noFill/>
                </a:ln>
                <a:solidFill>
                  <a:schemeClr val="tx1"/>
                </a:solidFill>
                <a:effectLst/>
                <a:uLnTx/>
                <a:uFillTx/>
                <a:latin typeface="Calibri" panose="020F0502020204030204" pitchFamily="34" charset="0"/>
                <a:ea typeface="宋体" panose="02010600030101010101" pitchFamily="2" charset="-122"/>
                <a:cs typeface="+mn-cs"/>
              </a:rPr>
              <a:t>‹#›</a:t>
            </a:fld>
            <a:endParaRPr kumimoji="0" lang="zh-CN" altLang="en-US" sz="1800" b="0" i="0" u="none" strike="noStrike" kern="1200" cap="none" spc="0" normalizeH="0" baseline="0" noProof="0" smtClean="0">
              <a:ln>
                <a:noFill/>
              </a:ln>
              <a:solidFill>
                <a:schemeClr val="tx1"/>
              </a:solidFill>
              <a:effectLst/>
              <a:uLnTx/>
              <a:uFillTx/>
              <a:latin typeface="Calibri" panose="020F0502020204030204" pitchFamily="34" charset="0"/>
              <a:ea typeface="宋体" panose="02010600030101010101" pitchFamily="2" charset="-122"/>
              <a:cs typeface="+mn-cs"/>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457200" y="1600200"/>
            <a:ext cx="8229600" cy="4525963"/>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3"/>
          <p:cNvSpPr>
            <a:spLocks noGrp="1"/>
          </p:cNvSpPr>
          <p:nvPr>
            <p:ph type="dt" sz="half" idx="2"/>
          </p:nvPr>
        </p:nvSpPr>
        <p:spPr>
          <a:xfrm>
            <a:off x="457200" y="6356350"/>
            <a:ext cx="2133600" cy="365125"/>
          </a:xfrm>
          <a:prstGeom prst="rect">
            <a:avLst/>
          </a:prstGeom>
        </p:spPr>
        <p:txBody>
          <a:bodyPr/>
          <a:lstStyle>
            <a:lvl1pPr fontAlgn="auto">
              <a:spcBef>
                <a:spcPts val="0"/>
              </a:spcBef>
              <a:spcAft>
                <a:spcPts val="0"/>
              </a:spcAft>
              <a:defRPr>
                <a:latin typeface="+mn-lt"/>
                <a:ea typeface="+mn-ea"/>
              </a:defRPr>
            </a:lvl1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mn-lt"/>
              <a:ea typeface="+mn-ea"/>
              <a:cs typeface="+mn-cs"/>
            </a:endParaRPr>
          </a:p>
        </p:txBody>
      </p:sp>
      <p:sp>
        <p:nvSpPr>
          <p:cNvPr id="6" name="页脚占位符 4"/>
          <p:cNvSpPr>
            <a:spLocks noGrp="1"/>
          </p:cNvSpPr>
          <p:nvPr>
            <p:ph type="ftr" sz="quarter" idx="3"/>
          </p:nvPr>
        </p:nvSpPr>
        <p:spPr>
          <a:xfrm>
            <a:off x="3124200" y="6356350"/>
            <a:ext cx="2895600" cy="365125"/>
          </a:xfrm>
          <a:prstGeom prst="rect">
            <a:avLst/>
          </a:prstGeom>
        </p:spPr>
        <p:txBody>
          <a:bodyPr/>
          <a:lstStyle>
            <a:lvl1pPr fontAlgn="auto">
              <a:spcBef>
                <a:spcPts val="0"/>
              </a:spcBef>
              <a:spcAft>
                <a:spcPts val="0"/>
              </a:spcAft>
              <a:defRPr>
                <a:latin typeface="+mn-lt"/>
                <a:ea typeface="+mn-ea"/>
              </a:defRPr>
            </a:lvl1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mn-lt"/>
              <a:ea typeface="+mn-ea"/>
              <a:cs typeface="+mn-cs"/>
            </a:endParaRPr>
          </a:p>
        </p:txBody>
      </p:sp>
      <p:sp>
        <p:nvSpPr>
          <p:cNvPr id="7" name="灯片编号占位符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t" anchorCtr="0" compatLnSpc="1"/>
          <a:lstStyle>
            <a:lvl1pPr>
              <a:defRPr>
                <a:latin typeface="Calibri" panose="020F050202020403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defRPr/>
            </a:pPr>
            <a:fld id="{47CAA384-EB6B-40A0-BA54-6C9363DE62CF}" type="slidenum">
              <a:rPr kumimoji="0" lang="zh-CN" altLang="en-US" sz="1800" b="0" i="0" u="none" strike="noStrike" kern="1200" cap="none" spc="0" normalizeH="0" baseline="0" noProof="0" smtClean="0">
                <a:ln>
                  <a:noFill/>
                </a:ln>
                <a:solidFill>
                  <a:schemeClr val="tx1"/>
                </a:solidFill>
                <a:effectLst/>
                <a:uLnTx/>
                <a:uFillTx/>
                <a:latin typeface="Calibri" panose="020F0502020204030204" pitchFamily="34" charset="0"/>
                <a:ea typeface="宋体" panose="02010600030101010101" pitchFamily="2" charset="-122"/>
                <a:cs typeface="+mn-cs"/>
              </a:rPr>
              <a:t>‹#›</a:t>
            </a:fld>
            <a:endParaRPr kumimoji="0" lang="zh-CN" altLang="en-US" sz="1800" b="0" i="0" u="none" strike="noStrike" kern="1200" cap="none" spc="0" normalizeH="0" baseline="0" noProof="0" smtClean="0">
              <a:ln>
                <a:noFill/>
              </a:ln>
              <a:solidFill>
                <a:schemeClr val="tx1"/>
              </a:solidFill>
              <a:effectLst/>
              <a:uLnTx/>
              <a:uFillTx/>
              <a:latin typeface="Calibri" panose="020F0502020204030204" pitchFamily="34" charset="0"/>
              <a:ea typeface="宋体" panose="02010600030101010101" pitchFamily="2" charset="-122"/>
              <a:cs typeface="+mn-cs"/>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8"/>
            <a:ext cx="2057400" cy="5851525"/>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457200" y="274638"/>
            <a:ext cx="6019800" cy="5851525"/>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3"/>
          <p:cNvSpPr>
            <a:spLocks noGrp="1"/>
          </p:cNvSpPr>
          <p:nvPr>
            <p:ph type="dt" sz="half" idx="2"/>
          </p:nvPr>
        </p:nvSpPr>
        <p:spPr>
          <a:xfrm>
            <a:off x="457200" y="6356350"/>
            <a:ext cx="2133600" cy="365125"/>
          </a:xfrm>
          <a:prstGeom prst="rect">
            <a:avLst/>
          </a:prstGeom>
        </p:spPr>
        <p:txBody>
          <a:bodyPr/>
          <a:lstStyle>
            <a:lvl1pPr fontAlgn="auto">
              <a:spcBef>
                <a:spcPts val="0"/>
              </a:spcBef>
              <a:spcAft>
                <a:spcPts val="0"/>
              </a:spcAft>
              <a:defRPr>
                <a:latin typeface="+mn-lt"/>
                <a:ea typeface="+mn-ea"/>
              </a:defRPr>
            </a:lvl1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mn-lt"/>
              <a:ea typeface="+mn-ea"/>
              <a:cs typeface="+mn-cs"/>
            </a:endParaRPr>
          </a:p>
        </p:txBody>
      </p:sp>
      <p:sp>
        <p:nvSpPr>
          <p:cNvPr id="6" name="页脚占位符 4"/>
          <p:cNvSpPr>
            <a:spLocks noGrp="1"/>
          </p:cNvSpPr>
          <p:nvPr>
            <p:ph type="ftr" sz="quarter" idx="3"/>
          </p:nvPr>
        </p:nvSpPr>
        <p:spPr>
          <a:xfrm>
            <a:off x="3124200" y="6356350"/>
            <a:ext cx="2895600" cy="365125"/>
          </a:xfrm>
          <a:prstGeom prst="rect">
            <a:avLst/>
          </a:prstGeom>
        </p:spPr>
        <p:txBody>
          <a:bodyPr/>
          <a:lstStyle>
            <a:lvl1pPr fontAlgn="auto">
              <a:spcBef>
                <a:spcPts val="0"/>
              </a:spcBef>
              <a:spcAft>
                <a:spcPts val="0"/>
              </a:spcAft>
              <a:defRPr>
                <a:latin typeface="+mn-lt"/>
                <a:ea typeface="+mn-ea"/>
              </a:defRPr>
            </a:lvl1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mn-lt"/>
              <a:ea typeface="+mn-ea"/>
              <a:cs typeface="+mn-cs"/>
            </a:endParaRPr>
          </a:p>
        </p:txBody>
      </p:sp>
      <p:sp>
        <p:nvSpPr>
          <p:cNvPr id="7" name="灯片编号占位符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t" anchorCtr="0" compatLnSpc="1"/>
          <a:lstStyle>
            <a:lvl1pPr>
              <a:defRPr>
                <a:latin typeface="Calibri" panose="020F050202020403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defRPr/>
            </a:pPr>
            <a:fld id="{E872BE00-AD10-4C6A-A018-8912E9E3ACCC}" type="slidenum">
              <a:rPr kumimoji="0" lang="zh-CN" altLang="en-US" sz="1800" b="0" i="0" u="none" strike="noStrike" kern="1200" cap="none" spc="0" normalizeH="0" baseline="0" noProof="0" smtClean="0">
                <a:ln>
                  <a:noFill/>
                </a:ln>
                <a:solidFill>
                  <a:schemeClr val="tx1"/>
                </a:solidFill>
                <a:effectLst/>
                <a:uLnTx/>
                <a:uFillTx/>
                <a:latin typeface="Calibri" panose="020F0502020204030204" pitchFamily="34" charset="0"/>
                <a:ea typeface="宋体" panose="02010600030101010101" pitchFamily="2" charset="-122"/>
                <a:cs typeface="+mn-cs"/>
              </a:rPr>
              <a:t>‹#›</a:t>
            </a:fld>
            <a:endParaRPr kumimoji="0" lang="zh-CN" altLang="en-US" sz="1800" b="0" i="0" u="none" strike="noStrike" kern="1200" cap="none" spc="0" normalizeH="0" baseline="0" noProof="0" smtClean="0">
              <a:ln>
                <a:noFill/>
              </a:ln>
              <a:solidFill>
                <a:schemeClr val="tx1"/>
              </a:solidFill>
              <a:effectLst/>
              <a:uLnTx/>
              <a:uFillTx/>
              <a:latin typeface="Calibri" panose="020F0502020204030204" pitchFamily="34" charset="0"/>
              <a:ea typeface="宋体" panose="02010600030101010101" pitchFamily="2" charset="-122"/>
              <a:cs typeface="+mn-cs"/>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1_标题和内容">
    <p:spTree>
      <p:nvGrpSpPr>
        <p:cNvPr id="1" name=""/>
        <p:cNvGrpSpPr/>
        <p:nvPr/>
      </p:nvGrpSpPr>
      <p:grpSpPr>
        <a:xfrm>
          <a:off x="0" y="0"/>
          <a:ext cx="0" cy="0"/>
          <a:chOff x="0" y="0"/>
          <a:chExt cx="0" cy="0"/>
        </a:xfrm>
      </p:grpSpPr>
      <p:sp>
        <p:nvSpPr>
          <p:cNvPr id="5" name="长方形 7"/>
          <p:cNvSpPr/>
          <p:nvPr/>
        </p:nvSpPr>
        <p:spPr>
          <a:xfrm>
            <a:off x="0" y="304800"/>
            <a:ext cx="8389938" cy="708025"/>
          </a:xfrm>
          <a:prstGeom prst="rect">
            <a:avLst/>
          </a:prstGeom>
          <a:gradFill>
            <a:gsLst>
              <a:gs pos="25000">
                <a:srgbClr val="0070C0"/>
              </a:gs>
              <a:gs pos="25000">
                <a:srgbClr val="00B0F0"/>
              </a:gs>
            </a:gsLst>
            <a:lin ang="5400000" scaled="1"/>
          </a:gradFill>
          <a:ln>
            <a:noFill/>
          </a:ln>
          <a:effectLst/>
        </p:spPr>
        <p:style>
          <a:lnRef idx="1">
            <a:schemeClr val="accent1"/>
          </a:lnRef>
          <a:fillRef idx="3">
            <a:schemeClr val="accent1"/>
          </a:fillRef>
          <a:effectRef idx="2">
            <a:schemeClr val="accent1"/>
          </a:effectRef>
          <a:fontRef idx="minor">
            <a:schemeClr val="lt1"/>
          </a:fontRef>
        </p:style>
        <p:txBody>
          <a:bodyPr lIns="80147" tIns="40074" rIns="80147" bIns="40074"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800" b="0" i="0" u="none" strike="noStrike" kern="1200" cap="none" spc="0" normalizeH="0" baseline="0" noProof="0">
              <a:ln>
                <a:noFill/>
              </a:ln>
              <a:solidFill>
                <a:srgbClr val="FFFFFF"/>
              </a:solidFill>
              <a:effectLst/>
              <a:uLnTx/>
              <a:uFillTx/>
              <a:latin typeface="+mn-lt"/>
              <a:ea typeface="+mn-ea"/>
              <a:cs typeface="+mn-cs"/>
            </a:endParaRPr>
          </a:p>
        </p:txBody>
      </p:sp>
      <p:sp>
        <p:nvSpPr>
          <p:cNvPr id="6" name="长方形 9"/>
          <p:cNvSpPr/>
          <p:nvPr/>
        </p:nvSpPr>
        <p:spPr>
          <a:xfrm>
            <a:off x="8789988" y="304800"/>
            <a:ext cx="276225" cy="70485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lIns="80147" tIns="40074" rIns="80147" bIns="40074"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800" b="0" i="0" u="none" strike="noStrike" kern="1200" cap="none" spc="0" normalizeH="0" baseline="0" noProof="0">
              <a:ln>
                <a:noFill/>
              </a:ln>
              <a:solidFill>
                <a:srgbClr val="FFFFFF"/>
              </a:solidFill>
              <a:effectLst/>
              <a:uLnTx/>
              <a:uFillTx/>
              <a:latin typeface="+mn-lt"/>
              <a:ea typeface="+mn-ea"/>
              <a:cs typeface="+mn-cs"/>
            </a:endParaRPr>
          </a:p>
        </p:txBody>
      </p:sp>
      <p:pic>
        <p:nvPicPr>
          <p:cNvPr id="12295" name="图片 34" descr="图片3.png"/>
          <p:cNvPicPr>
            <a:picLocks noChangeAspect="1"/>
          </p:cNvPicPr>
          <p:nvPr userDrawn="1"/>
        </p:nvPicPr>
        <p:blipFill>
          <a:blip r:embed="rId2"/>
          <a:srcRect l="63779" t="4137" r="32202" b="25298"/>
          <a:stretch>
            <a:fillRect/>
          </a:stretch>
        </p:blipFill>
        <p:spPr>
          <a:xfrm>
            <a:off x="8453438" y="293688"/>
            <a:ext cx="280987" cy="719137"/>
          </a:xfrm>
          <a:prstGeom prst="rect">
            <a:avLst/>
          </a:prstGeom>
          <a:noFill/>
          <a:ln w="9525">
            <a:noFill/>
          </a:ln>
        </p:spPr>
      </p:pic>
      <p:pic>
        <p:nvPicPr>
          <p:cNvPr id="12296" name="图片 2"/>
          <p:cNvPicPr>
            <a:picLocks noChangeAspect="1"/>
          </p:cNvPicPr>
          <p:nvPr userDrawn="1"/>
        </p:nvPicPr>
        <p:blipFill>
          <a:blip r:embed="rId3"/>
          <a:stretch>
            <a:fillRect/>
          </a:stretch>
        </p:blipFill>
        <p:spPr>
          <a:xfrm>
            <a:off x="366713" y="301625"/>
            <a:ext cx="2235200" cy="711200"/>
          </a:xfrm>
          <a:prstGeom prst="rect">
            <a:avLst/>
          </a:prstGeom>
          <a:noFill/>
          <a:ln w="9525">
            <a:noFill/>
          </a:ln>
        </p:spPr>
      </p:pic>
      <p:sp>
        <p:nvSpPr>
          <p:cNvPr id="2" name="标题 1"/>
          <p:cNvSpPr>
            <a:spLocks noGrp="1"/>
          </p:cNvSpPr>
          <p:nvPr>
            <p:ph type="title"/>
          </p:nvPr>
        </p:nvSpPr>
        <p:spPr>
          <a:xfrm>
            <a:off x="457472" y="275013"/>
            <a:ext cx="8229057" cy="476252"/>
          </a:xfrm>
          <a:prstGeom prst="rect">
            <a:avLst/>
          </a:prstGeom>
        </p:spPr>
        <p:txBody>
          <a:bodyPr lIns="80147" tIns="40074" rIns="80147" bIns="40074"/>
          <a:lstStyle/>
          <a:p>
            <a:r>
              <a:rPr lang="zh-CN" altLang="en-US" dirty="0" smtClean="0"/>
              <a:t>单击此处编辑母版标题样式</a:t>
            </a:r>
            <a:endParaRPr lang="zh-CN" altLang="en-US" dirty="0"/>
          </a:p>
        </p:txBody>
      </p:sp>
      <p:sp>
        <p:nvSpPr>
          <p:cNvPr id="3" name="内容占位符 2"/>
          <p:cNvSpPr>
            <a:spLocks noGrp="1"/>
          </p:cNvSpPr>
          <p:nvPr>
            <p:ph idx="1"/>
          </p:nvPr>
        </p:nvSpPr>
        <p:spPr>
          <a:xfrm>
            <a:off x="457472" y="1599673"/>
            <a:ext cx="8229057" cy="4526884"/>
          </a:xfrm>
          <a:prstGeom prst="rect">
            <a:avLst/>
          </a:prstGeom>
        </p:spPr>
        <p:txBody>
          <a:bodyPr lIns="80147" tIns="40074" rIns="80147" bIns="40074"/>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9" name="日期占位符 3"/>
          <p:cNvSpPr>
            <a:spLocks noGrp="1"/>
          </p:cNvSpPr>
          <p:nvPr>
            <p:ph type="dt" sz="half" idx="2"/>
          </p:nvPr>
        </p:nvSpPr>
        <p:spPr>
          <a:xfrm>
            <a:off x="457200" y="6356350"/>
            <a:ext cx="2133600" cy="365125"/>
          </a:xfrm>
          <a:prstGeom prst="rect">
            <a:avLst/>
          </a:prstGeom>
        </p:spPr>
        <p:txBody>
          <a:bodyPr lIns="80147" tIns="40074" rIns="80147" bIns="40074"/>
          <a:lstStyle>
            <a:lvl1pPr>
              <a:defRPr>
                <a:ea typeface="宋体" panose="02010600030101010101" pitchFamily="2" charset="-122"/>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10" name="页脚占位符 4"/>
          <p:cNvSpPr>
            <a:spLocks noGrp="1"/>
          </p:cNvSpPr>
          <p:nvPr>
            <p:ph type="ftr" sz="quarter" idx="3"/>
          </p:nvPr>
        </p:nvSpPr>
        <p:spPr>
          <a:xfrm>
            <a:off x="3124200" y="6356350"/>
            <a:ext cx="2895600" cy="365125"/>
          </a:xfrm>
          <a:prstGeom prst="rect">
            <a:avLst/>
          </a:prstGeom>
        </p:spPr>
        <p:txBody>
          <a:bodyPr lIns="80147" tIns="40074" rIns="80147" bIns="40074"/>
          <a:lstStyle>
            <a:lvl1pPr>
              <a:defRPr>
                <a:ea typeface="宋体" panose="02010600030101010101" pitchFamily="2" charset="-122"/>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11" name="灯片编号占位符 5"/>
          <p:cNvSpPr>
            <a:spLocks noGrp="1"/>
          </p:cNvSpPr>
          <p:nvPr>
            <p:ph type="sldNum" sz="quarter" idx="4"/>
          </p:nvPr>
        </p:nvSpPr>
        <p:spPr>
          <a:xfrm>
            <a:off x="6553200" y="6356350"/>
            <a:ext cx="2133600" cy="365125"/>
          </a:xfrm>
          <a:prstGeom prst="rect">
            <a:avLst/>
          </a:prstGeom>
        </p:spPr>
        <p:txBody>
          <a:bodyPr vert="horz" wrap="square" lIns="80147" tIns="40074" rIns="80147" bIns="40074" numCol="1" anchor="t" anchorCtr="0" compatLnSpc="1"/>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defRPr/>
            </a:pPr>
            <a:fld id="{D241DEF9-DF38-4E4C-95ED-322D43E8708E}" type="slidenum">
              <a:rPr kumimoji="0" lang="zh-CN" altLang="en-US" sz="1800" b="0" i="0" u="none" strike="noStrike" kern="1200" cap="none" spc="0" normalizeH="0" baseline="0" noProof="0" smtClean="0">
                <a:ln>
                  <a:noFill/>
                </a:ln>
                <a:solidFill>
                  <a:schemeClr val="tx1"/>
                </a:solidFill>
                <a:effectLst/>
                <a:uLnTx/>
                <a:uFillTx/>
                <a:latin typeface="Arial" panose="020B0604020202020204" pitchFamily="34" charset="0"/>
                <a:ea typeface="宋体" panose="02010600030101010101" pitchFamily="2" charset="-122"/>
                <a:cs typeface="+mn-cs"/>
              </a:rPr>
              <a:t>‹#›</a:t>
            </a:fld>
            <a:endParaRPr kumimoji="0" lang="zh-CN" altLang="en-US" sz="1800" b="0" i="0" u="none" strike="noStrike" kern="1200" cap="none" spc="0" normalizeH="0" baseline="0" noProof="0" smtClean="0">
              <a:ln>
                <a:noFill/>
              </a:ln>
              <a:solidFill>
                <a:schemeClr val="tx1"/>
              </a:solidFill>
              <a:effectLst/>
              <a:uLnTx/>
              <a:uFillTx/>
              <a:latin typeface="Arial" panose="020B0604020202020204" pitchFamily="34" charset="0"/>
              <a:ea typeface="宋体" panose="02010600030101010101" pitchFamily="2" charset="-122"/>
              <a:cs typeface="+mn-cs"/>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0_标题幻灯片">
    <p:spTree>
      <p:nvGrpSpPr>
        <p:cNvPr id="1" name=""/>
        <p:cNvGrpSpPr/>
        <p:nvPr/>
      </p:nvGrpSpPr>
      <p:grpSpPr>
        <a:xfrm>
          <a:off x="0" y="0"/>
          <a:ext cx="0" cy="0"/>
          <a:chOff x="0" y="0"/>
          <a:chExt cx="0" cy="0"/>
        </a:xfrm>
      </p:grpSpPr>
      <p:pic>
        <p:nvPicPr>
          <p:cNvPr id="13317" name="图片 2" descr="ppt底图.jpg"/>
          <p:cNvPicPr>
            <a:picLocks noChangeAspect="1"/>
          </p:cNvPicPr>
          <p:nvPr userDrawn="1"/>
        </p:nvPicPr>
        <p:blipFill>
          <a:blip r:embed="rId2"/>
          <a:stretch>
            <a:fillRect/>
          </a:stretch>
        </p:blipFill>
        <p:spPr>
          <a:xfrm>
            <a:off x="0" y="0"/>
            <a:ext cx="9144000" cy="6858000"/>
          </a:xfrm>
          <a:prstGeom prst="rect">
            <a:avLst/>
          </a:prstGeom>
          <a:noFill/>
          <a:ln w="9525">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4_标题幻灯片">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p>
        </p:txBody>
      </p:sp>
      <p:sp>
        <p:nvSpPr>
          <p:cNvPr id="5" name="日期占位符 3"/>
          <p:cNvSpPr>
            <a:spLocks noGrp="1"/>
          </p:cNvSpPr>
          <p:nvPr>
            <p:ph type="dt" sz="half" idx="2"/>
          </p:nvPr>
        </p:nvSpPr>
        <p:spPr>
          <a:xfrm>
            <a:off x="457200" y="6356350"/>
            <a:ext cx="2133600" cy="365125"/>
          </a:xfrm>
          <a:prstGeom prst="rect">
            <a:avLst/>
          </a:prstGeom>
        </p:spPr>
        <p:txBody>
          <a:bodyPr/>
          <a:lstStyle>
            <a:lvl1pPr fontAlgn="auto">
              <a:spcBef>
                <a:spcPts val="0"/>
              </a:spcBef>
              <a:spcAft>
                <a:spcPts val="0"/>
              </a:spcAft>
              <a:defRPr>
                <a:latin typeface="+mn-lt"/>
                <a:ea typeface="+mn-ea"/>
              </a:defRPr>
            </a:lvl1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mn-lt"/>
              <a:ea typeface="+mn-ea"/>
              <a:cs typeface="+mn-cs"/>
            </a:endParaRPr>
          </a:p>
        </p:txBody>
      </p:sp>
      <p:sp>
        <p:nvSpPr>
          <p:cNvPr id="6" name="页脚占位符 4"/>
          <p:cNvSpPr>
            <a:spLocks noGrp="1"/>
          </p:cNvSpPr>
          <p:nvPr>
            <p:ph type="ftr" sz="quarter" idx="3"/>
          </p:nvPr>
        </p:nvSpPr>
        <p:spPr>
          <a:xfrm>
            <a:off x="3124200" y="6356350"/>
            <a:ext cx="2895600" cy="365125"/>
          </a:xfrm>
          <a:prstGeom prst="rect">
            <a:avLst/>
          </a:prstGeom>
        </p:spPr>
        <p:txBody>
          <a:bodyPr/>
          <a:lstStyle>
            <a:lvl1pPr fontAlgn="auto">
              <a:spcBef>
                <a:spcPts val="0"/>
              </a:spcBef>
              <a:spcAft>
                <a:spcPts val="0"/>
              </a:spcAft>
              <a:defRPr>
                <a:latin typeface="+mn-lt"/>
                <a:ea typeface="+mn-ea"/>
              </a:defRPr>
            </a:lvl1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mn-lt"/>
              <a:ea typeface="+mn-ea"/>
              <a:cs typeface="+mn-cs"/>
            </a:endParaRPr>
          </a:p>
        </p:txBody>
      </p:sp>
      <p:sp>
        <p:nvSpPr>
          <p:cNvPr id="7" name="灯片编号占位符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t" anchorCtr="0" compatLnSpc="1"/>
          <a:lstStyle>
            <a:lvl1pPr>
              <a:defRPr>
                <a:latin typeface="Calibri" panose="020F050202020403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defRPr/>
            </a:pPr>
            <a:fld id="{E4903C25-3AB9-4AFA-9C13-F7AEC0178EFE}" type="slidenum">
              <a:rPr kumimoji="0" lang="zh-CN" altLang="en-US" sz="1800" b="0" i="0" u="none" strike="noStrike" kern="1200" cap="none" spc="0" normalizeH="0" baseline="0" noProof="0" smtClean="0">
                <a:ln>
                  <a:noFill/>
                </a:ln>
                <a:solidFill>
                  <a:schemeClr val="tx1"/>
                </a:solidFill>
                <a:effectLst/>
                <a:uLnTx/>
                <a:uFillTx/>
                <a:latin typeface="Calibri" panose="020F0502020204030204" pitchFamily="34" charset="0"/>
                <a:ea typeface="宋体" panose="02010600030101010101" pitchFamily="2" charset="-122"/>
                <a:cs typeface="+mn-cs"/>
              </a:rPr>
              <a:t>‹#›</a:t>
            </a:fld>
            <a:endParaRPr kumimoji="0" lang="zh-CN" altLang="en-US" sz="1800" b="0" i="0" u="none" strike="noStrike" kern="1200" cap="none" spc="0" normalizeH="0" baseline="0" noProof="0" smtClean="0">
              <a:ln>
                <a:noFill/>
              </a:ln>
              <a:solidFill>
                <a:schemeClr val="tx1"/>
              </a:solidFill>
              <a:effectLst/>
              <a:uLnTx/>
              <a:uFillTx/>
              <a:latin typeface="Calibri" panose="020F0502020204030204" pitchFamily="34" charset="0"/>
              <a:ea typeface="宋体" panose="02010600030101010101" pitchFamily="2" charset="-122"/>
              <a:cs typeface="+mn-cs"/>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2"/>
          </p:nvPr>
        </p:nvSpPr>
        <p:spPr>
          <a:xfrm>
            <a:off x="457200" y="6356350"/>
            <a:ext cx="2133600" cy="365125"/>
          </a:xfrm>
          <a:prstGeom prst="rect">
            <a:avLst/>
          </a:prstGeom>
        </p:spPr>
        <p:txBody>
          <a:bodyPr/>
          <a:lstStyle>
            <a:lvl1pPr fontAlgn="auto">
              <a:spcBef>
                <a:spcPts val="0"/>
              </a:spcBef>
              <a:spcAft>
                <a:spcPts val="0"/>
              </a:spcAft>
              <a:defRPr>
                <a:latin typeface="+mn-lt"/>
                <a:ea typeface="+mn-ea"/>
              </a:defRPr>
            </a:lvl1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mn-lt"/>
              <a:ea typeface="+mn-ea"/>
              <a:cs typeface="+mn-cs"/>
            </a:endParaRPr>
          </a:p>
        </p:txBody>
      </p:sp>
      <p:sp>
        <p:nvSpPr>
          <p:cNvPr id="6" name="页脚占位符 5"/>
          <p:cNvSpPr>
            <a:spLocks noGrp="1"/>
          </p:cNvSpPr>
          <p:nvPr>
            <p:ph type="ftr" sz="quarter" idx="3"/>
          </p:nvPr>
        </p:nvSpPr>
        <p:spPr>
          <a:xfrm>
            <a:off x="3124200" y="6356350"/>
            <a:ext cx="2895600" cy="365125"/>
          </a:xfrm>
          <a:prstGeom prst="rect">
            <a:avLst/>
          </a:prstGeom>
        </p:spPr>
        <p:txBody>
          <a:bodyPr/>
          <a:lstStyle>
            <a:lvl1pPr fontAlgn="auto">
              <a:spcBef>
                <a:spcPts val="0"/>
              </a:spcBef>
              <a:spcAft>
                <a:spcPts val="0"/>
              </a:spcAft>
              <a:defRPr>
                <a:latin typeface="+mn-lt"/>
                <a:ea typeface="+mn-ea"/>
              </a:defRPr>
            </a:lvl1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mn-lt"/>
              <a:ea typeface="+mn-ea"/>
              <a:cs typeface="+mn-cs"/>
            </a:endParaRPr>
          </a:p>
        </p:txBody>
      </p:sp>
      <p:sp>
        <p:nvSpPr>
          <p:cNvPr id="7" name="灯片编号占位符 6"/>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t" anchorCtr="0" compatLnSpc="1"/>
          <a:lstStyle>
            <a:lvl1pPr>
              <a:defRPr>
                <a:latin typeface="Calibri" panose="020F050202020403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defRPr/>
            </a:pPr>
            <a:fld id="{F244BB39-F19C-4F7D-B434-472162CA1305}" type="slidenum">
              <a:rPr kumimoji="0" lang="zh-CN" altLang="en-US" sz="1800" b="0" i="0" u="none" strike="noStrike" kern="1200" cap="none" spc="0" normalizeH="0" baseline="0" noProof="0" smtClean="0">
                <a:ln>
                  <a:noFill/>
                </a:ln>
                <a:solidFill>
                  <a:schemeClr val="tx1"/>
                </a:solidFill>
                <a:effectLst/>
                <a:uLnTx/>
                <a:uFillTx/>
                <a:latin typeface="Calibri" panose="020F0502020204030204" pitchFamily="34" charset="0"/>
                <a:ea typeface="宋体" panose="02010600030101010101" pitchFamily="2" charset="-122"/>
                <a:cs typeface="+mn-cs"/>
              </a:rPr>
              <a:t>‹#›</a:t>
            </a:fld>
            <a:endParaRPr kumimoji="0" lang="zh-CN" altLang="en-US" sz="1800" b="0" i="0" u="none" strike="noStrike" kern="1200" cap="none" spc="0" normalizeH="0" baseline="0" noProof="0" smtClean="0">
              <a:ln>
                <a:noFill/>
              </a:ln>
              <a:solidFill>
                <a:schemeClr val="tx1"/>
              </a:solidFill>
              <a:effectLst/>
              <a:uLnTx/>
              <a:uFillTx/>
              <a:latin typeface="Calibri" panose="020F0502020204030204" pitchFamily="34" charset="0"/>
              <a:ea typeface="宋体" panose="02010600030101010101" pitchFamily="2" charset="-122"/>
              <a:cs typeface="+mn-cs"/>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a:prstGeom prst="rect">
            <a:avLst/>
          </a:prstGeo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2"/>
          </p:nvPr>
        </p:nvSpPr>
        <p:spPr>
          <a:xfrm>
            <a:off x="457200" y="6356350"/>
            <a:ext cx="2133600" cy="365125"/>
          </a:xfrm>
          <a:prstGeom prst="rect">
            <a:avLst/>
          </a:prstGeom>
        </p:spPr>
        <p:txBody>
          <a:bodyPr/>
          <a:lstStyle>
            <a:lvl1pPr fontAlgn="auto">
              <a:spcBef>
                <a:spcPts val="0"/>
              </a:spcBef>
              <a:spcAft>
                <a:spcPts val="0"/>
              </a:spcAft>
              <a:defRPr>
                <a:latin typeface="+mn-lt"/>
                <a:ea typeface="+mn-ea"/>
              </a:defRPr>
            </a:lvl1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mn-lt"/>
              <a:ea typeface="+mn-ea"/>
              <a:cs typeface="+mn-cs"/>
            </a:endParaRPr>
          </a:p>
        </p:txBody>
      </p:sp>
      <p:sp>
        <p:nvSpPr>
          <p:cNvPr id="8" name="页脚占位符 7"/>
          <p:cNvSpPr>
            <a:spLocks noGrp="1"/>
          </p:cNvSpPr>
          <p:nvPr>
            <p:ph type="ftr" sz="quarter" idx="13"/>
          </p:nvPr>
        </p:nvSpPr>
        <p:spPr>
          <a:xfrm>
            <a:off x="3124200" y="6356350"/>
            <a:ext cx="2895600" cy="365125"/>
          </a:xfrm>
          <a:prstGeom prst="rect">
            <a:avLst/>
          </a:prstGeom>
        </p:spPr>
        <p:txBody>
          <a:bodyPr/>
          <a:lstStyle>
            <a:lvl1pPr fontAlgn="auto">
              <a:spcBef>
                <a:spcPts val="0"/>
              </a:spcBef>
              <a:spcAft>
                <a:spcPts val="0"/>
              </a:spcAft>
              <a:defRPr>
                <a:latin typeface="+mn-lt"/>
                <a:ea typeface="+mn-ea"/>
              </a:defRPr>
            </a:lvl1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mn-lt"/>
              <a:ea typeface="+mn-ea"/>
              <a:cs typeface="+mn-cs"/>
            </a:endParaRPr>
          </a:p>
        </p:txBody>
      </p:sp>
      <p:sp>
        <p:nvSpPr>
          <p:cNvPr id="9" name="灯片编号占位符 8"/>
          <p:cNvSpPr>
            <a:spLocks noGrp="1"/>
          </p:cNvSpPr>
          <p:nvPr>
            <p:ph type="sldNum" sz="quarter" idx="14"/>
          </p:nvPr>
        </p:nvSpPr>
        <p:spPr>
          <a:xfrm>
            <a:off x="6553200" y="6356350"/>
            <a:ext cx="2133600" cy="365125"/>
          </a:xfrm>
          <a:prstGeom prst="rect">
            <a:avLst/>
          </a:prstGeom>
        </p:spPr>
        <p:txBody>
          <a:bodyPr vert="horz" wrap="square" lIns="91440" tIns="45720" rIns="91440" bIns="45720" numCol="1" anchor="t" anchorCtr="0" compatLnSpc="1"/>
          <a:lstStyle>
            <a:lvl1pPr>
              <a:defRPr>
                <a:latin typeface="Calibri" panose="020F050202020403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defRPr/>
            </a:pPr>
            <a:fld id="{213E3A4F-AAA2-4E0C-BA98-98E95FC160AB}" type="slidenum">
              <a:rPr kumimoji="0" lang="zh-CN" altLang="en-US" sz="1800" b="0" i="0" u="none" strike="noStrike" kern="1200" cap="none" spc="0" normalizeH="0" baseline="0" noProof="0" smtClean="0">
                <a:ln>
                  <a:noFill/>
                </a:ln>
                <a:solidFill>
                  <a:schemeClr val="tx1"/>
                </a:solidFill>
                <a:effectLst/>
                <a:uLnTx/>
                <a:uFillTx/>
                <a:latin typeface="Calibri" panose="020F0502020204030204" pitchFamily="34" charset="0"/>
                <a:ea typeface="宋体" panose="02010600030101010101" pitchFamily="2" charset="-122"/>
                <a:cs typeface="+mn-cs"/>
              </a:rPr>
              <a:t>‹#›</a:t>
            </a:fld>
            <a:endParaRPr kumimoji="0" lang="zh-CN" altLang="en-US" sz="1800" b="0" i="0" u="none" strike="noStrike" kern="1200" cap="none" spc="0" normalizeH="0" baseline="0" noProof="0" smtClean="0">
              <a:ln>
                <a:noFill/>
              </a:ln>
              <a:solidFill>
                <a:schemeClr val="tx1"/>
              </a:solidFill>
              <a:effectLst/>
              <a:uLnTx/>
              <a:uFillTx/>
              <a:latin typeface="Calibri" panose="020F0502020204030204" pitchFamily="34" charset="0"/>
              <a:ea typeface="宋体" panose="02010600030101010101" pitchFamily="2" charset="-122"/>
              <a:cs typeface="+mn-cs"/>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a:prstGeom prst="rect">
            <a:avLst/>
          </a:prstGeom>
        </p:spPr>
        <p:txBody>
          <a:bodyPr/>
          <a:lstStyle/>
          <a:p>
            <a:r>
              <a:rPr lang="zh-CN" altLang="en-US"/>
              <a:t>单击此处编辑母版标题样式</a:t>
            </a:r>
          </a:p>
        </p:txBody>
      </p:sp>
      <p:sp>
        <p:nvSpPr>
          <p:cNvPr id="5" name="日期占位符 2"/>
          <p:cNvSpPr>
            <a:spLocks noGrp="1"/>
          </p:cNvSpPr>
          <p:nvPr>
            <p:ph type="dt" sz="half" idx="2"/>
          </p:nvPr>
        </p:nvSpPr>
        <p:spPr>
          <a:xfrm>
            <a:off x="457200" y="6356350"/>
            <a:ext cx="2133600" cy="365125"/>
          </a:xfrm>
          <a:prstGeom prst="rect">
            <a:avLst/>
          </a:prstGeom>
        </p:spPr>
        <p:txBody>
          <a:bodyPr/>
          <a:lstStyle>
            <a:lvl1pPr fontAlgn="auto">
              <a:spcBef>
                <a:spcPts val="0"/>
              </a:spcBef>
              <a:spcAft>
                <a:spcPts val="0"/>
              </a:spcAft>
              <a:defRPr>
                <a:latin typeface="+mn-lt"/>
                <a:ea typeface="+mn-ea"/>
              </a:defRPr>
            </a:lvl1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mn-lt"/>
              <a:ea typeface="+mn-ea"/>
              <a:cs typeface="+mn-cs"/>
            </a:endParaRPr>
          </a:p>
        </p:txBody>
      </p:sp>
      <p:sp>
        <p:nvSpPr>
          <p:cNvPr id="6" name="页脚占位符 3"/>
          <p:cNvSpPr>
            <a:spLocks noGrp="1"/>
          </p:cNvSpPr>
          <p:nvPr>
            <p:ph type="ftr" sz="quarter" idx="3"/>
          </p:nvPr>
        </p:nvSpPr>
        <p:spPr>
          <a:xfrm>
            <a:off x="3124200" y="6356350"/>
            <a:ext cx="2895600" cy="365125"/>
          </a:xfrm>
          <a:prstGeom prst="rect">
            <a:avLst/>
          </a:prstGeom>
        </p:spPr>
        <p:txBody>
          <a:bodyPr/>
          <a:lstStyle>
            <a:lvl1pPr fontAlgn="auto">
              <a:spcBef>
                <a:spcPts val="0"/>
              </a:spcBef>
              <a:spcAft>
                <a:spcPts val="0"/>
              </a:spcAft>
              <a:defRPr>
                <a:latin typeface="+mn-lt"/>
                <a:ea typeface="+mn-ea"/>
              </a:defRPr>
            </a:lvl1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mn-lt"/>
              <a:ea typeface="+mn-ea"/>
              <a:cs typeface="+mn-cs"/>
            </a:endParaRPr>
          </a:p>
        </p:txBody>
      </p:sp>
      <p:sp>
        <p:nvSpPr>
          <p:cNvPr id="7" name="灯片编号占位符 4"/>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t" anchorCtr="0" compatLnSpc="1"/>
          <a:lstStyle>
            <a:lvl1pPr>
              <a:defRPr>
                <a:latin typeface="Calibri" panose="020F050202020403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defRPr/>
            </a:pPr>
            <a:fld id="{33F8014D-7FFA-450F-9EBC-F57902B0AFD2}" type="slidenum">
              <a:rPr kumimoji="0" lang="zh-CN" altLang="en-US" sz="1800" b="0" i="0" u="none" strike="noStrike" kern="1200" cap="none" spc="0" normalizeH="0" baseline="0" noProof="0" smtClean="0">
                <a:ln>
                  <a:noFill/>
                </a:ln>
                <a:solidFill>
                  <a:schemeClr val="tx1"/>
                </a:solidFill>
                <a:effectLst/>
                <a:uLnTx/>
                <a:uFillTx/>
                <a:latin typeface="Calibri" panose="020F0502020204030204" pitchFamily="34" charset="0"/>
                <a:ea typeface="宋体" panose="02010600030101010101" pitchFamily="2" charset="-122"/>
                <a:cs typeface="+mn-cs"/>
              </a:rPr>
              <a:t>‹#›</a:t>
            </a:fld>
            <a:endParaRPr kumimoji="0" lang="zh-CN" altLang="en-US" sz="1800" b="0" i="0" u="none" strike="noStrike" kern="1200" cap="none" spc="0" normalizeH="0" baseline="0" noProof="0" smtClean="0">
              <a:ln>
                <a:noFill/>
              </a:ln>
              <a:solidFill>
                <a:schemeClr val="tx1"/>
              </a:solidFill>
              <a:effectLst/>
              <a:uLnTx/>
              <a:uFillTx/>
              <a:latin typeface="Calibri" panose="020F0502020204030204" pitchFamily="34" charset="0"/>
              <a:ea typeface="宋体" panose="02010600030101010101" pitchFamily="2" charset="-122"/>
              <a:cs typeface="+mn-cs"/>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5" name="日期占位符 1"/>
          <p:cNvSpPr>
            <a:spLocks noGrp="1"/>
          </p:cNvSpPr>
          <p:nvPr>
            <p:ph type="dt" sz="half" idx="2"/>
          </p:nvPr>
        </p:nvSpPr>
        <p:spPr>
          <a:xfrm>
            <a:off x="457200" y="6356350"/>
            <a:ext cx="2133600" cy="365125"/>
          </a:xfrm>
          <a:prstGeom prst="rect">
            <a:avLst/>
          </a:prstGeom>
        </p:spPr>
        <p:txBody>
          <a:bodyPr/>
          <a:lstStyle>
            <a:lvl1pPr fontAlgn="auto">
              <a:spcBef>
                <a:spcPts val="0"/>
              </a:spcBef>
              <a:spcAft>
                <a:spcPts val="0"/>
              </a:spcAft>
              <a:defRPr>
                <a:latin typeface="+mn-lt"/>
                <a:ea typeface="+mn-ea"/>
              </a:defRPr>
            </a:lvl1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mn-lt"/>
              <a:ea typeface="+mn-ea"/>
              <a:cs typeface="+mn-cs"/>
            </a:endParaRPr>
          </a:p>
        </p:txBody>
      </p:sp>
      <p:sp>
        <p:nvSpPr>
          <p:cNvPr id="6" name="页脚占位符 2"/>
          <p:cNvSpPr>
            <a:spLocks noGrp="1"/>
          </p:cNvSpPr>
          <p:nvPr>
            <p:ph type="ftr" sz="quarter" idx="3"/>
          </p:nvPr>
        </p:nvSpPr>
        <p:spPr>
          <a:xfrm>
            <a:off x="3124200" y="6356350"/>
            <a:ext cx="2895600" cy="365125"/>
          </a:xfrm>
          <a:prstGeom prst="rect">
            <a:avLst/>
          </a:prstGeom>
        </p:spPr>
        <p:txBody>
          <a:bodyPr/>
          <a:lstStyle>
            <a:lvl1pPr fontAlgn="auto">
              <a:spcBef>
                <a:spcPts val="0"/>
              </a:spcBef>
              <a:spcAft>
                <a:spcPts val="0"/>
              </a:spcAft>
              <a:defRPr>
                <a:latin typeface="+mn-lt"/>
                <a:ea typeface="+mn-ea"/>
              </a:defRPr>
            </a:lvl1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mn-lt"/>
              <a:ea typeface="+mn-ea"/>
              <a:cs typeface="+mn-cs"/>
            </a:endParaRPr>
          </a:p>
        </p:txBody>
      </p:sp>
      <p:sp>
        <p:nvSpPr>
          <p:cNvPr id="7" name="灯片编号占位符 3"/>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t" anchorCtr="0" compatLnSpc="1"/>
          <a:lstStyle>
            <a:lvl1pPr>
              <a:defRPr>
                <a:latin typeface="Calibri" panose="020F050202020403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defRPr/>
            </a:pPr>
            <a:fld id="{163B9AA2-54A8-4A24-A9D0-BC55962A1E15}" type="slidenum">
              <a:rPr kumimoji="0" lang="zh-CN" altLang="en-US" sz="1800" b="0" i="0" u="none" strike="noStrike" kern="1200" cap="none" spc="0" normalizeH="0" baseline="0" noProof="0" smtClean="0">
                <a:ln>
                  <a:noFill/>
                </a:ln>
                <a:solidFill>
                  <a:schemeClr val="tx1"/>
                </a:solidFill>
                <a:effectLst/>
                <a:uLnTx/>
                <a:uFillTx/>
                <a:latin typeface="Calibri" panose="020F0502020204030204" pitchFamily="34" charset="0"/>
                <a:ea typeface="宋体" panose="02010600030101010101" pitchFamily="2" charset="-122"/>
                <a:cs typeface="+mn-cs"/>
              </a:rPr>
              <a:t>‹#›</a:t>
            </a:fld>
            <a:endParaRPr kumimoji="0" lang="zh-CN" altLang="en-US" sz="1800" b="0" i="0" u="none" strike="noStrike" kern="1200" cap="none" spc="0" normalizeH="0" baseline="0" noProof="0" smtClean="0">
              <a:ln>
                <a:noFill/>
              </a:ln>
              <a:solidFill>
                <a:schemeClr val="tx1"/>
              </a:solidFill>
              <a:effectLst/>
              <a:uLnTx/>
              <a:uFillTx/>
              <a:latin typeface="Calibri" panose="020F0502020204030204" pitchFamily="34" charset="0"/>
              <a:ea typeface="宋体" panose="02010600030101010101" pitchFamily="2" charset="-122"/>
              <a:cs typeface="+mn-cs"/>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a:prstGeom prst="rect">
            <a:avLst/>
          </a:prstGeo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2"/>
          </p:nvPr>
        </p:nvSpPr>
        <p:spPr>
          <a:xfrm>
            <a:off x="457200" y="6356350"/>
            <a:ext cx="2133600" cy="365125"/>
          </a:xfrm>
          <a:prstGeom prst="rect">
            <a:avLst/>
          </a:prstGeom>
        </p:spPr>
        <p:txBody>
          <a:bodyPr/>
          <a:lstStyle>
            <a:lvl1pPr fontAlgn="auto">
              <a:spcBef>
                <a:spcPts val="0"/>
              </a:spcBef>
              <a:spcAft>
                <a:spcPts val="0"/>
              </a:spcAft>
              <a:defRPr>
                <a:latin typeface="+mn-lt"/>
                <a:ea typeface="+mn-ea"/>
              </a:defRPr>
            </a:lvl1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mn-lt"/>
              <a:ea typeface="+mn-ea"/>
              <a:cs typeface="+mn-cs"/>
            </a:endParaRPr>
          </a:p>
        </p:txBody>
      </p:sp>
      <p:sp>
        <p:nvSpPr>
          <p:cNvPr id="6" name="页脚占位符 5"/>
          <p:cNvSpPr>
            <a:spLocks noGrp="1"/>
          </p:cNvSpPr>
          <p:nvPr>
            <p:ph type="ftr" sz="quarter" idx="3"/>
          </p:nvPr>
        </p:nvSpPr>
        <p:spPr>
          <a:xfrm>
            <a:off x="3124200" y="6356350"/>
            <a:ext cx="2895600" cy="365125"/>
          </a:xfrm>
          <a:prstGeom prst="rect">
            <a:avLst/>
          </a:prstGeom>
        </p:spPr>
        <p:txBody>
          <a:bodyPr/>
          <a:lstStyle>
            <a:lvl1pPr fontAlgn="auto">
              <a:spcBef>
                <a:spcPts val="0"/>
              </a:spcBef>
              <a:spcAft>
                <a:spcPts val="0"/>
              </a:spcAft>
              <a:defRPr>
                <a:latin typeface="+mn-lt"/>
                <a:ea typeface="+mn-ea"/>
              </a:defRPr>
            </a:lvl1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mn-lt"/>
              <a:ea typeface="+mn-ea"/>
              <a:cs typeface="+mn-cs"/>
            </a:endParaRPr>
          </a:p>
        </p:txBody>
      </p:sp>
      <p:sp>
        <p:nvSpPr>
          <p:cNvPr id="7" name="灯片编号占位符 6"/>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t" anchorCtr="0" compatLnSpc="1"/>
          <a:lstStyle>
            <a:lvl1pPr>
              <a:defRPr>
                <a:latin typeface="Calibri" panose="020F050202020403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defRPr/>
            </a:pPr>
            <a:fld id="{992CAF48-BA6D-41A9-A992-06021132C596}" type="slidenum">
              <a:rPr kumimoji="0" lang="zh-CN" altLang="en-US" sz="1800" b="0" i="0" u="none" strike="noStrike" kern="1200" cap="none" spc="0" normalizeH="0" baseline="0" noProof="0" smtClean="0">
                <a:ln>
                  <a:noFill/>
                </a:ln>
                <a:solidFill>
                  <a:schemeClr val="tx1"/>
                </a:solidFill>
                <a:effectLst/>
                <a:uLnTx/>
                <a:uFillTx/>
                <a:latin typeface="Calibri" panose="020F0502020204030204" pitchFamily="34" charset="0"/>
                <a:ea typeface="宋体" panose="02010600030101010101" pitchFamily="2" charset="-122"/>
                <a:cs typeface="+mn-cs"/>
              </a:rPr>
              <a:t>‹#›</a:t>
            </a:fld>
            <a:endParaRPr kumimoji="0" lang="zh-CN" altLang="en-US" sz="1800" b="0" i="0" u="none" strike="noStrike" kern="1200" cap="none" spc="0" normalizeH="0" baseline="0" noProof="0" smtClean="0">
              <a:ln>
                <a:noFill/>
              </a:ln>
              <a:solidFill>
                <a:schemeClr val="tx1"/>
              </a:solidFill>
              <a:effectLst/>
              <a:uLnTx/>
              <a:uFillTx/>
              <a:latin typeface="Calibri" panose="020F0502020204030204" pitchFamily="34" charset="0"/>
              <a:ea typeface="宋体" panose="02010600030101010101" pitchFamily="2" charset="-122"/>
              <a:cs typeface="+mn-cs"/>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a:prstGeom prst="rect">
            <a:avLst/>
          </a:prstGeo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0" fontAlgn="base" latinLnBrk="0" hangingPunct="0">
              <a:lnSpc>
                <a:spcPct val="100000"/>
              </a:lnSpc>
              <a:spcBef>
                <a:spcPct val="20000"/>
              </a:spcBef>
              <a:spcAft>
                <a:spcPct val="0"/>
              </a:spcAft>
              <a:buClrTx/>
              <a:buSzTx/>
              <a:buFont typeface="Arial" panose="020B0604020202020204" pitchFamily="34" charset="0"/>
              <a:buNone/>
              <a:defRPr/>
            </a:pPr>
            <a:endParaRPr kumimoji="0" lang="zh-CN" altLang="en-US" sz="3200" b="0" i="0" u="none" strike="noStrike" kern="1200" cap="none" spc="0" normalizeH="0" baseline="0" noProof="0">
              <a:ln>
                <a:noFill/>
              </a:ln>
              <a:solidFill>
                <a:schemeClr val="tx1"/>
              </a:solidFill>
              <a:effectLst/>
              <a:uLnTx/>
              <a:uFillTx/>
              <a:latin typeface="+mn-lt"/>
              <a:ea typeface="+mn-ea"/>
              <a:cs typeface="+mn-cs"/>
            </a:endParaRPr>
          </a:p>
        </p:txBody>
      </p:sp>
      <p:sp>
        <p:nvSpPr>
          <p:cNvPr id="4" name="文本占位符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2"/>
          </p:nvPr>
        </p:nvSpPr>
        <p:spPr>
          <a:xfrm>
            <a:off x="457200" y="6356350"/>
            <a:ext cx="2133600" cy="365125"/>
          </a:xfrm>
          <a:prstGeom prst="rect">
            <a:avLst/>
          </a:prstGeom>
        </p:spPr>
        <p:txBody>
          <a:bodyPr/>
          <a:lstStyle>
            <a:lvl1pPr fontAlgn="auto">
              <a:spcBef>
                <a:spcPts val="0"/>
              </a:spcBef>
              <a:spcAft>
                <a:spcPts val="0"/>
              </a:spcAft>
              <a:defRPr>
                <a:latin typeface="+mn-lt"/>
                <a:ea typeface="+mn-ea"/>
              </a:defRPr>
            </a:lvl1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mn-lt"/>
              <a:ea typeface="+mn-ea"/>
              <a:cs typeface="+mn-cs"/>
            </a:endParaRPr>
          </a:p>
        </p:txBody>
      </p:sp>
      <p:sp>
        <p:nvSpPr>
          <p:cNvPr id="6" name="页脚占位符 5"/>
          <p:cNvSpPr>
            <a:spLocks noGrp="1"/>
          </p:cNvSpPr>
          <p:nvPr>
            <p:ph type="ftr" sz="quarter" idx="3"/>
          </p:nvPr>
        </p:nvSpPr>
        <p:spPr>
          <a:xfrm>
            <a:off x="3124200" y="6356350"/>
            <a:ext cx="2895600" cy="365125"/>
          </a:xfrm>
          <a:prstGeom prst="rect">
            <a:avLst/>
          </a:prstGeom>
        </p:spPr>
        <p:txBody>
          <a:bodyPr/>
          <a:lstStyle>
            <a:lvl1pPr fontAlgn="auto">
              <a:spcBef>
                <a:spcPts val="0"/>
              </a:spcBef>
              <a:spcAft>
                <a:spcPts val="0"/>
              </a:spcAft>
              <a:defRPr>
                <a:latin typeface="+mn-lt"/>
                <a:ea typeface="+mn-ea"/>
              </a:defRPr>
            </a:lvl1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mn-lt"/>
              <a:ea typeface="+mn-ea"/>
              <a:cs typeface="+mn-cs"/>
            </a:endParaRPr>
          </a:p>
        </p:txBody>
      </p:sp>
      <p:sp>
        <p:nvSpPr>
          <p:cNvPr id="7" name="灯片编号占位符 6"/>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t" anchorCtr="0" compatLnSpc="1"/>
          <a:lstStyle>
            <a:lvl1pPr>
              <a:defRPr>
                <a:latin typeface="Calibri" panose="020F050202020403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defRPr/>
            </a:pPr>
            <a:fld id="{9AEC58A7-CF77-4A77-9FAE-41E6F0CA4B26}" type="slidenum">
              <a:rPr kumimoji="0" lang="zh-CN" altLang="en-US" sz="1800" b="0" i="0" u="none" strike="noStrike" kern="1200" cap="none" spc="0" normalizeH="0" baseline="0" noProof="0" smtClean="0">
                <a:ln>
                  <a:noFill/>
                </a:ln>
                <a:solidFill>
                  <a:schemeClr val="tx1"/>
                </a:solidFill>
                <a:effectLst/>
                <a:uLnTx/>
                <a:uFillTx/>
                <a:latin typeface="Calibri" panose="020F0502020204030204" pitchFamily="34" charset="0"/>
                <a:ea typeface="宋体" panose="02010600030101010101" pitchFamily="2" charset="-122"/>
                <a:cs typeface="+mn-cs"/>
              </a:rPr>
              <a:t>‹#›</a:t>
            </a:fld>
            <a:endParaRPr kumimoji="0" lang="zh-CN" altLang="en-US" sz="1800" b="0" i="0" u="none" strike="noStrike" kern="1200" cap="none" spc="0" normalizeH="0" baseline="0" noProof="0" smtClean="0">
              <a:ln>
                <a:noFill/>
              </a:ln>
              <a:solidFill>
                <a:schemeClr val="tx1"/>
              </a:solidFill>
              <a:effectLst/>
              <a:uLnTx/>
              <a:uFillTx/>
              <a:latin typeface="Calibri" panose="020F0502020204030204" pitchFamily="34" charset="0"/>
              <a:ea typeface="宋体" panose="02010600030101010101" pitchFamily="2" charset="-122"/>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26" name="图片 6"/>
          <p:cNvPicPr>
            <a:picLocks noChangeAspect="1"/>
          </p:cNvPicPr>
          <p:nvPr/>
        </p:nvPicPr>
        <p:blipFill>
          <a:blip r:embed="rId16"/>
          <a:stretch>
            <a:fillRect/>
          </a:stretch>
        </p:blipFill>
        <p:spPr>
          <a:xfrm>
            <a:off x="0" y="0"/>
            <a:ext cx="9144000" cy="6858000"/>
          </a:xfrm>
          <a:prstGeom prst="rect">
            <a:avLst/>
          </a:prstGeom>
          <a:noFill/>
          <a:ln w="9525">
            <a:noFill/>
          </a:ln>
        </p:spPr>
      </p:pic>
      <p:pic>
        <p:nvPicPr>
          <p:cNvPr id="1027" name="图片 2"/>
          <p:cNvPicPr>
            <a:picLocks noChangeAspect="1"/>
          </p:cNvPicPr>
          <p:nvPr/>
        </p:nvPicPr>
        <p:blipFill>
          <a:blip r:embed="rId17"/>
          <a:stretch>
            <a:fillRect/>
          </a:stretch>
        </p:blipFill>
        <p:spPr>
          <a:xfrm>
            <a:off x="323850" y="333375"/>
            <a:ext cx="1114425" cy="311150"/>
          </a:xfrm>
          <a:prstGeom prst="rect">
            <a:avLst/>
          </a:prstGeom>
          <a:noFill/>
          <a:ln w="9525">
            <a:noFill/>
          </a:ln>
        </p:spPr>
      </p:pic>
      <p:pic>
        <p:nvPicPr>
          <p:cNvPr id="1028" name="图片 128" descr="地图副本.png"/>
          <p:cNvPicPr>
            <a:picLocks noChangeAspect="1"/>
          </p:cNvPicPr>
          <p:nvPr/>
        </p:nvPicPr>
        <p:blipFill>
          <a:blip r:embed="rId18"/>
          <a:stretch>
            <a:fillRect/>
          </a:stretch>
        </p:blipFill>
        <p:spPr>
          <a:xfrm>
            <a:off x="323850" y="1341438"/>
            <a:ext cx="8604250" cy="4108450"/>
          </a:xfrm>
          <a:prstGeom prst="rect">
            <a:avLst/>
          </a:prstGeom>
          <a:noFill/>
          <a:ln w="9525">
            <a:noFill/>
          </a:ln>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hf sldNum="0"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2pPr>
      <a:lvl3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3pPr>
      <a:lvl4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4pPr>
      <a:lvl5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5pPr>
      <a:lvl6pPr marL="4572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6pPr>
      <a:lvl7pPr marL="9144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7pPr>
      <a:lvl8pPr marL="13716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8pPr>
      <a:lvl9pPr marL="18288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29.wmf"/><Relationship Id="rId4" Type="http://schemas.openxmlformats.org/officeDocument/2006/relationships/oleObject" Target="../embeddings/oleObject1.bin"/></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6.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17.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1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chart" Target="../charts/chart2.xml"/></Relationships>
</file>

<file path=ppt/slides/_rels/slide1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50.jpeg"/><Relationship Id="rId4" Type="http://schemas.openxmlformats.org/officeDocument/2006/relationships/image" Target="../media/image49.jpeg"/></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52.jpeg"/></Relationships>
</file>

<file path=ppt/slides/_rels/slide22.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12.jpeg"/><Relationship Id="rId4" Type="http://schemas.openxmlformats.org/officeDocument/2006/relationships/image" Target="../media/image56.jpe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2.jpeg"/><Relationship Id="rId5" Type="http://schemas.openxmlformats.org/officeDocument/2006/relationships/image" Target="../media/image11.pn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6.jpeg"/><Relationship Id="rId1" Type="http://schemas.openxmlformats.org/officeDocument/2006/relationships/slideLayout" Target="../slideLayouts/slideLayout1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6.jpeg"/><Relationship Id="rId1" Type="http://schemas.openxmlformats.org/officeDocument/2006/relationships/slideLayout" Target="../slideLayouts/slideLayout14.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jpeg"/></Relationships>
</file>

<file path=ppt/slides/_rels/slide6.xml.rels><?xml version="1.0" encoding="UTF-8" standalone="yes"?>
<Relationships xmlns="http://schemas.openxmlformats.org/package/2006/relationships"><Relationship Id="rId3" Type="http://schemas.openxmlformats.org/officeDocument/2006/relationships/image" Target="../media/image22.jpeg"/><Relationship Id="rId7" Type="http://schemas.openxmlformats.org/officeDocument/2006/relationships/image" Target="../media/image26.png"/><Relationship Id="rId2" Type="http://schemas.openxmlformats.org/officeDocument/2006/relationships/image" Target="../media/image21.png"/><Relationship Id="rId1" Type="http://schemas.openxmlformats.org/officeDocument/2006/relationships/slideLayout" Target="../slideLayouts/slideLayout13.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1.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2.jpeg"/><Relationship Id="rId5" Type="http://schemas.openxmlformats.org/officeDocument/2006/relationships/image" Target="../media/image11.png"/><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图片 3"/>
          <p:cNvPicPr>
            <a:picLocks noChangeAspect="1"/>
          </p:cNvPicPr>
          <p:nvPr/>
        </p:nvPicPr>
        <p:blipFill>
          <a:blip r:embed="rId3"/>
          <a:stretch>
            <a:fillRect/>
          </a:stretch>
        </p:blipFill>
        <p:spPr>
          <a:xfrm>
            <a:off x="1588" y="0"/>
            <a:ext cx="9142412" cy="6858000"/>
          </a:xfrm>
          <a:prstGeom prst="rect">
            <a:avLst/>
          </a:prstGeom>
          <a:noFill/>
          <a:ln w="9525">
            <a:noFill/>
          </a:ln>
        </p:spPr>
      </p:pic>
      <p:sp>
        <p:nvSpPr>
          <p:cNvPr id="2" name="TextBox 1"/>
          <p:cNvSpPr txBox="1"/>
          <p:nvPr/>
        </p:nvSpPr>
        <p:spPr>
          <a:xfrm>
            <a:off x="1399540" y="692696"/>
            <a:ext cx="4900652" cy="1569660"/>
          </a:xfrm>
          <a:prstGeom prst="rect">
            <a:avLst/>
          </a:prstGeom>
          <a:noFill/>
        </p:spPr>
        <p:txBody>
          <a:bodyPr wrap="square">
            <a:spAutoFit/>
            <a:scene3d>
              <a:camera prst="orthographicFront"/>
              <a:lightRig rig="soft" dir="t">
                <a:rot lat="0" lon="0" rev="10800000"/>
              </a:lightRig>
            </a:scene3d>
            <a:sp3d>
              <a:bevelT w="27940" h="12700"/>
              <a:contourClr>
                <a:srgbClr val="DDDDDD"/>
              </a:contourClr>
            </a:sp3d>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3200" b="1" i="0" u="none" strike="noStrike" kern="1200" cap="none" spc="0" normalizeH="0" baseline="0" noProof="0" dirty="0" smtClean="0">
                <a:ln>
                  <a:noFill/>
                </a:ln>
                <a:solidFill>
                  <a:srgbClr val="00B050"/>
                </a:solidFill>
                <a:effectLst/>
                <a:uLnTx/>
                <a:uFillTx/>
                <a:latin typeface="微软雅黑" panose="020B0503020204020204" pitchFamily="34" charset="-122"/>
                <a:ea typeface="微软雅黑" panose="020B0503020204020204" pitchFamily="34" charset="-122"/>
                <a:cs typeface="+mn-cs"/>
              </a:rPr>
              <a:t>New Energy</a:t>
            </a:r>
          </a:p>
          <a:p>
            <a:pPr marL="0" marR="0" lvl="0" indent="0" algn="l" defTabSz="914400" rtl="0" eaLnBrk="1" fontAlgn="auto" latinLnBrk="0" hangingPunct="1">
              <a:lnSpc>
                <a:spcPct val="100000"/>
              </a:lnSpc>
              <a:spcBef>
                <a:spcPts val="0"/>
              </a:spcBef>
              <a:spcAft>
                <a:spcPts val="0"/>
              </a:spcAft>
              <a:buClrTx/>
              <a:buSzTx/>
              <a:buFontTx/>
              <a:buNone/>
              <a:defRPr/>
            </a:pPr>
            <a:r>
              <a:rPr lang="en-US" altLang="zh-CN" sz="3200" b="1" dirty="0" smtClean="0">
                <a:solidFill>
                  <a:srgbClr val="004EA2"/>
                </a:solidFill>
                <a:latin typeface="微软雅黑" panose="020B0503020204020204" pitchFamily="34" charset="-122"/>
                <a:ea typeface="微软雅黑" panose="020B0503020204020204" pitchFamily="34" charset="-122"/>
                <a:cs typeface="+mn-cs"/>
              </a:rPr>
              <a:t>Win-Win Corporation For the Future</a:t>
            </a:r>
            <a:endParaRPr kumimoji="0" lang="zh-CN" altLang="en-US" sz="3200" b="1" i="0" u="none" strike="noStrike" kern="1200" cap="none" spc="0" normalizeH="0" baseline="0" noProof="0" dirty="0">
              <a:ln>
                <a:noFill/>
              </a:ln>
              <a:solidFill>
                <a:srgbClr val="004EA2"/>
              </a:solidFill>
              <a:effectLst/>
              <a:uLnTx/>
              <a:uFillTx/>
              <a:latin typeface="微软雅黑" panose="020B0503020204020204" pitchFamily="34" charset="-122"/>
              <a:ea typeface="微软雅黑" panose="020B0503020204020204" pitchFamily="34" charset="-122"/>
              <a:cs typeface="+mn-cs"/>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578" name="组合 9"/>
          <p:cNvGrpSpPr/>
          <p:nvPr/>
        </p:nvGrpSpPr>
        <p:grpSpPr>
          <a:xfrm>
            <a:off x="1692275" y="260350"/>
            <a:ext cx="6983413" cy="504825"/>
            <a:chOff x="1691680" y="260648"/>
            <a:chExt cx="6985098" cy="504056"/>
          </a:xfrm>
        </p:grpSpPr>
        <p:sp>
          <p:nvSpPr>
            <p:cNvPr id="2" name="圆角矩形 1"/>
            <p:cNvSpPr/>
            <p:nvPr/>
          </p:nvSpPr>
          <p:spPr>
            <a:xfrm>
              <a:off x="1691680" y="260648"/>
              <a:ext cx="6960514" cy="504056"/>
            </a:xfrm>
            <a:prstGeom prst="roundRect">
              <a:avLst/>
            </a:prstGeom>
          </p:spPr>
          <p:style>
            <a:lnRef idx="0">
              <a:schemeClr val="accent1"/>
            </a:lnRef>
            <a:fillRef idx="3">
              <a:schemeClr val="accent1"/>
            </a:fillRef>
            <a:effectRef idx="3">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mn-lt"/>
                <a:ea typeface="+mn-ea"/>
                <a:cs typeface="+mn-cs"/>
              </a:endParaRPr>
            </a:p>
          </p:txBody>
        </p:sp>
        <p:sp>
          <p:nvSpPr>
            <p:cNvPr id="3" name="TextBox 2"/>
            <p:cNvSpPr txBox="1"/>
            <p:nvPr/>
          </p:nvSpPr>
          <p:spPr>
            <a:xfrm>
              <a:off x="1763135" y="306616"/>
              <a:ext cx="6913643" cy="433433"/>
            </a:xfrm>
            <a:prstGeom prst="rect">
              <a:avLst/>
            </a:prstGeom>
            <a:noFill/>
          </p:spPr>
          <p:txBody>
            <a:bodyPr lIns="94616" tIns="47308" rIns="94616" bIns="47308">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200" b="1" i="0" u="none" strike="noStrike" kern="1200" cap="none" spc="150" normalizeH="0" baseline="0" noProof="0" dirty="0" smtClean="0">
                  <a:ln w="11430"/>
                  <a:solidFill>
                    <a:srgbClr val="F8F8F8"/>
                  </a:solidFill>
                  <a:effectLst>
                    <a:outerShdw blurRad="25400" algn="tl" rotWithShape="0">
                      <a:srgbClr val="000000">
                        <a:alpha val="43000"/>
                      </a:srgbClr>
                    </a:outerShdw>
                  </a:effectLst>
                  <a:uLnTx/>
                  <a:uFillTx/>
                  <a:latin typeface="微软雅黑" panose="020B0503020204020204" pitchFamily="34" charset="-122"/>
                  <a:ea typeface="微软雅黑" panose="020B0503020204020204" pitchFamily="34" charset="-122"/>
                  <a:cs typeface="+mn-cs"/>
                </a:rPr>
                <a:t>2.Global</a:t>
              </a:r>
              <a:r>
                <a:rPr kumimoji="0" lang="en-US" altLang="zh-CN" sz="2200" b="1" i="0" u="none" strike="noStrike" kern="1200" cap="none" spc="150" normalizeH="0" noProof="0" dirty="0" smtClean="0">
                  <a:ln w="11430"/>
                  <a:solidFill>
                    <a:srgbClr val="F8F8F8"/>
                  </a:solidFill>
                  <a:effectLst>
                    <a:outerShdw blurRad="25400" algn="tl" rotWithShape="0">
                      <a:srgbClr val="000000">
                        <a:alpha val="43000"/>
                      </a:srgbClr>
                    </a:outerShdw>
                  </a:effectLst>
                  <a:uLnTx/>
                  <a:uFillTx/>
                  <a:latin typeface="微软雅黑" panose="020B0503020204020204" pitchFamily="34" charset="-122"/>
                  <a:ea typeface="微软雅黑" panose="020B0503020204020204" pitchFamily="34" charset="-122"/>
                  <a:cs typeface="+mn-cs"/>
                </a:rPr>
                <a:t> New Energy Outlook</a:t>
              </a:r>
              <a:endParaRPr kumimoji="0" lang="zh-CN" altLang="en-US" sz="2200" b="1" i="0" u="none" strike="noStrike" kern="1200" cap="none" spc="150" normalizeH="0" baseline="0" noProof="0" dirty="0">
                <a:ln w="11430"/>
                <a:solidFill>
                  <a:srgbClr val="F8F8F8"/>
                </a:solidFill>
                <a:effectLst>
                  <a:outerShdw blurRad="25400" algn="tl" rotWithShape="0">
                    <a:srgbClr val="000000">
                      <a:alpha val="43000"/>
                    </a:srgbClr>
                  </a:outerShdw>
                </a:effectLst>
                <a:uLnTx/>
                <a:uFillTx/>
                <a:latin typeface="微软雅黑" panose="020B0503020204020204" pitchFamily="34" charset="-122"/>
                <a:ea typeface="微软雅黑" panose="020B0503020204020204" pitchFamily="34" charset="-122"/>
                <a:cs typeface="+mn-cs"/>
              </a:endParaRPr>
            </a:p>
          </p:txBody>
        </p:sp>
      </p:grpSp>
      <p:sp>
        <p:nvSpPr>
          <p:cNvPr id="15" name="文本框 62"/>
          <p:cNvSpPr>
            <a:spLocks noChangeArrowheads="1"/>
          </p:cNvSpPr>
          <p:nvPr/>
        </p:nvSpPr>
        <p:spPr bwMode="auto">
          <a:xfrm>
            <a:off x="2267744" y="5661248"/>
            <a:ext cx="562929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buFont typeface="Arial" pitchFamily="34" charset="0"/>
              <a:buNone/>
            </a:pPr>
            <a:r>
              <a:rPr lang="en-US" altLang="zh-CN" b="1" dirty="0" smtClean="0">
                <a:solidFill>
                  <a:schemeClr val="tx2"/>
                </a:solidFill>
                <a:latin typeface="微软雅黑" pitchFamily="34" charset="-122"/>
                <a:ea typeface="微软雅黑" pitchFamily="34" charset="-122"/>
                <a:sym typeface="微软雅黑" pitchFamily="34" charset="-122"/>
              </a:rPr>
              <a:t>Total primary energy </a:t>
            </a:r>
            <a:r>
              <a:rPr lang="en-US" altLang="zh-CN" dirty="0" smtClean="0">
                <a:solidFill>
                  <a:srgbClr val="000000"/>
                </a:solidFill>
                <a:latin typeface="微软雅黑" pitchFamily="34" charset="-122"/>
                <a:ea typeface="微软雅黑" pitchFamily="34" charset="-122"/>
                <a:sym typeface="微软雅黑" pitchFamily="34" charset="-122"/>
              </a:rPr>
              <a:t>consumption of the world </a:t>
            </a:r>
          </a:p>
          <a:p>
            <a:pPr>
              <a:buFont typeface="Arial" pitchFamily="34" charset="0"/>
              <a:buNone/>
            </a:pPr>
            <a:r>
              <a:rPr lang="en-US" altLang="zh-CN" dirty="0" smtClean="0">
                <a:solidFill>
                  <a:srgbClr val="000000"/>
                </a:solidFill>
                <a:latin typeface="微软雅黑" pitchFamily="34" charset="-122"/>
                <a:ea typeface="微软雅黑" pitchFamily="34" charset="-122"/>
                <a:sym typeface="微软雅黑" pitchFamily="34" charset="-122"/>
              </a:rPr>
              <a:t>and the proportion of </a:t>
            </a:r>
            <a:r>
              <a:rPr lang="en-US" altLang="zh-CN" b="1" dirty="0" smtClean="0">
                <a:solidFill>
                  <a:srgbClr val="FF0000"/>
                </a:solidFill>
                <a:latin typeface="微软雅黑" pitchFamily="34" charset="-122"/>
                <a:ea typeface="微软雅黑" pitchFamily="34" charset="-122"/>
                <a:sym typeface="微软雅黑" pitchFamily="34" charset="-122"/>
              </a:rPr>
              <a:t>fossil energy</a:t>
            </a:r>
            <a:endParaRPr lang="zh-CN" altLang="en-US" b="1" dirty="0">
              <a:solidFill>
                <a:srgbClr val="000000"/>
              </a:solidFill>
              <a:ea typeface="微软雅黑" pitchFamily="34" charset="-122"/>
            </a:endParaRPr>
          </a:p>
        </p:txBody>
      </p:sp>
      <p:graphicFrame>
        <p:nvGraphicFramePr>
          <p:cNvPr id="16" name="图表 15"/>
          <p:cNvGraphicFramePr/>
          <p:nvPr>
            <p:extLst>
              <p:ext uri="{D42A27DB-BD31-4B8C-83A1-F6EECF244321}">
                <p14:modId xmlns:p14="http://schemas.microsoft.com/office/powerpoint/2010/main" val="809100424"/>
              </p:ext>
            </p:extLst>
          </p:nvPr>
        </p:nvGraphicFramePr>
        <p:xfrm>
          <a:off x="466776" y="843011"/>
          <a:ext cx="8208912" cy="490413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29312683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578" name="组合 9"/>
          <p:cNvGrpSpPr/>
          <p:nvPr/>
        </p:nvGrpSpPr>
        <p:grpSpPr>
          <a:xfrm>
            <a:off x="1692275" y="260350"/>
            <a:ext cx="6983413" cy="504825"/>
            <a:chOff x="1691680" y="260648"/>
            <a:chExt cx="6985098" cy="504056"/>
          </a:xfrm>
        </p:grpSpPr>
        <p:sp>
          <p:nvSpPr>
            <p:cNvPr id="2" name="圆角矩形 1"/>
            <p:cNvSpPr/>
            <p:nvPr/>
          </p:nvSpPr>
          <p:spPr>
            <a:xfrm>
              <a:off x="1691680" y="260648"/>
              <a:ext cx="6960514" cy="504056"/>
            </a:xfrm>
            <a:prstGeom prst="roundRect">
              <a:avLst/>
            </a:prstGeom>
          </p:spPr>
          <p:style>
            <a:lnRef idx="0">
              <a:schemeClr val="accent1"/>
            </a:lnRef>
            <a:fillRef idx="3">
              <a:schemeClr val="accent1"/>
            </a:fillRef>
            <a:effectRef idx="3">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mn-lt"/>
                <a:ea typeface="+mn-ea"/>
                <a:cs typeface="+mn-cs"/>
              </a:endParaRPr>
            </a:p>
          </p:txBody>
        </p:sp>
        <p:sp>
          <p:nvSpPr>
            <p:cNvPr id="3" name="TextBox 2"/>
            <p:cNvSpPr txBox="1"/>
            <p:nvPr/>
          </p:nvSpPr>
          <p:spPr>
            <a:xfrm>
              <a:off x="1763135" y="306616"/>
              <a:ext cx="6913643" cy="433433"/>
            </a:xfrm>
            <a:prstGeom prst="rect">
              <a:avLst/>
            </a:prstGeom>
            <a:noFill/>
          </p:spPr>
          <p:txBody>
            <a:bodyPr lIns="94616" tIns="47308" rIns="94616" bIns="47308">
              <a:spAutoFit/>
            </a:bodyPr>
            <a:lstStyle/>
            <a:p>
              <a:pPr lvl="0" algn="ctr" rtl="0" eaLnBrk="1" fontAlgn="auto" hangingPunct="1">
                <a:spcBef>
                  <a:spcPts val="0"/>
                </a:spcBef>
                <a:spcAft>
                  <a:spcPts val="0"/>
                </a:spcAft>
                <a:defRPr/>
              </a:pPr>
              <a:r>
                <a:rPr lang="en-US" altLang="zh-CN" sz="2200" b="1" spc="150" dirty="0">
                  <a:ln w="11430"/>
                  <a:solidFill>
                    <a:srgbClr val="F8F8F8"/>
                  </a:solidFill>
                  <a:effectLst>
                    <a:outerShdw blurRad="25400" algn="tl" rotWithShape="0">
                      <a:srgbClr val="000000">
                        <a:alpha val="43000"/>
                      </a:srgbClr>
                    </a:outerShdw>
                  </a:effectLst>
                  <a:latin typeface="微软雅黑" panose="020B0503020204020204" pitchFamily="34" charset="-122"/>
                  <a:ea typeface="微软雅黑" panose="020B0503020204020204" pitchFamily="34" charset="-122"/>
                </a:rPr>
                <a:t>2.Global New Energy Outlook</a:t>
              </a:r>
              <a:endParaRPr lang="zh-CN" altLang="en-US" sz="2200" b="1" spc="150" dirty="0">
                <a:ln w="11430"/>
                <a:solidFill>
                  <a:srgbClr val="F8F8F8"/>
                </a:solidFill>
                <a:effectLst>
                  <a:outerShdw blurRad="25400" algn="tl" rotWithShape="0">
                    <a:srgbClr val="000000">
                      <a:alpha val="43000"/>
                    </a:srgbClr>
                  </a:outerShdw>
                </a:effectLst>
                <a:latin typeface="微软雅黑" panose="020B0503020204020204" pitchFamily="34" charset="-122"/>
                <a:ea typeface="微软雅黑" panose="020B0503020204020204" pitchFamily="34" charset="-122"/>
              </a:endParaRPr>
            </a:p>
          </p:txBody>
        </p:sp>
      </p:gr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576" y="1412776"/>
            <a:ext cx="7753350" cy="4238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9312683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578" name="组合 9"/>
          <p:cNvGrpSpPr/>
          <p:nvPr/>
        </p:nvGrpSpPr>
        <p:grpSpPr>
          <a:xfrm>
            <a:off x="1692275" y="260350"/>
            <a:ext cx="6983413" cy="504825"/>
            <a:chOff x="1691680" y="260648"/>
            <a:chExt cx="6985098" cy="504056"/>
          </a:xfrm>
        </p:grpSpPr>
        <p:sp>
          <p:nvSpPr>
            <p:cNvPr id="2" name="圆角矩形 1"/>
            <p:cNvSpPr/>
            <p:nvPr/>
          </p:nvSpPr>
          <p:spPr>
            <a:xfrm>
              <a:off x="1691680" y="260648"/>
              <a:ext cx="6960514" cy="504056"/>
            </a:xfrm>
            <a:prstGeom prst="roundRect">
              <a:avLst/>
            </a:prstGeom>
          </p:spPr>
          <p:style>
            <a:lnRef idx="0">
              <a:schemeClr val="accent1"/>
            </a:lnRef>
            <a:fillRef idx="3">
              <a:schemeClr val="accent1"/>
            </a:fillRef>
            <a:effectRef idx="3">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mn-lt"/>
                <a:ea typeface="+mn-ea"/>
                <a:cs typeface="+mn-cs"/>
              </a:endParaRPr>
            </a:p>
          </p:txBody>
        </p:sp>
        <p:sp>
          <p:nvSpPr>
            <p:cNvPr id="3" name="TextBox 2"/>
            <p:cNvSpPr txBox="1"/>
            <p:nvPr/>
          </p:nvSpPr>
          <p:spPr>
            <a:xfrm>
              <a:off x="1763135" y="306616"/>
              <a:ext cx="6913643" cy="433433"/>
            </a:xfrm>
            <a:prstGeom prst="rect">
              <a:avLst/>
            </a:prstGeom>
            <a:noFill/>
          </p:spPr>
          <p:txBody>
            <a:bodyPr lIns="94616" tIns="47308" rIns="94616" bIns="47308">
              <a:spAutoFit/>
            </a:bodyPr>
            <a:lstStyle/>
            <a:p>
              <a:pPr lvl="0" algn="ctr" rtl="0" eaLnBrk="1" fontAlgn="auto" hangingPunct="1">
                <a:spcBef>
                  <a:spcPts val="0"/>
                </a:spcBef>
                <a:spcAft>
                  <a:spcPts val="0"/>
                </a:spcAft>
                <a:defRPr/>
              </a:pPr>
              <a:r>
                <a:rPr lang="en-US" altLang="zh-CN" sz="2200" b="1" spc="150" dirty="0">
                  <a:ln w="11430"/>
                  <a:solidFill>
                    <a:srgbClr val="F8F8F8"/>
                  </a:solidFill>
                  <a:effectLst>
                    <a:outerShdw blurRad="25400" algn="tl" rotWithShape="0">
                      <a:srgbClr val="000000">
                        <a:alpha val="43000"/>
                      </a:srgbClr>
                    </a:outerShdw>
                  </a:effectLst>
                  <a:latin typeface="微软雅黑" panose="020B0503020204020204" pitchFamily="34" charset="-122"/>
                  <a:ea typeface="微软雅黑" panose="020B0503020204020204" pitchFamily="34" charset="-122"/>
                </a:rPr>
                <a:t>2.Global New Energy Outlook</a:t>
              </a:r>
              <a:endParaRPr lang="zh-CN" altLang="en-US" sz="2200" b="1" spc="150" dirty="0">
                <a:ln w="11430"/>
                <a:solidFill>
                  <a:srgbClr val="F8F8F8"/>
                </a:solidFill>
                <a:effectLst>
                  <a:outerShdw blurRad="25400" algn="tl" rotWithShape="0">
                    <a:srgbClr val="000000">
                      <a:alpha val="43000"/>
                    </a:srgbClr>
                  </a:outerShdw>
                </a:effectLst>
                <a:latin typeface="微软雅黑" panose="020B0503020204020204" pitchFamily="34" charset="-122"/>
                <a:ea typeface="微软雅黑" panose="020B0503020204020204" pitchFamily="34" charset="-122"/>
              </a:endParaRPr>
            </a:p>
          </p:txBody>
        </p:sp>
      </p:grpSp>
      <p:graphicFrame>
        <p:nvGraphicFramePr>
          <p:cNvPr id="4" name="对象 3"/>
          <p:cNvGraphicFramePr>
            <a:graphicFrameLocks noChangeAspect="1"/>
          </p:cNvGraphicFramePr>
          <p:nvPr>
            <p:extLst>
              <p:ext uri="{D42A27DB-BD31-4B8C-83A1-F6EECF244321}">
                <p14:modId xmlns:p14="http://schemas.microsoft.com/office/powerpoint/2010/main" val="3409405349"/>
              </p:ext>
            </p:extLst>
          </p:nvPr>
        </p:nvGraphicFramePr>
        <p:xfrm>
          <a:off x="568332" y="991367"/>
          <a:ext cx="8086846" cy="4862565"/>
        </p:xfrm>
        <a:graphic>
          <a:graphicData uri="http://schemas.openxmlformats.org/presentationml/2006/ole">
            <mc:AlternateContent xmlns:mc="http://schemas.openxmlformats.org/markup-compatibility/2006">
              <mc:Choice xmlns:v="urn:schemas-microsoft-com:vml" Requires="v">
                <p:oleObj spid="_x0000_s10260" name="PicObj Class" r:id="rId4" imgW="8839080" imgH="5315040" progId="Picture.PicObj.1">
                  <p:embed/>
                </p:oleObj>
              </mc:Choice>
              <mc:Fallback>
                <p:oleObj name="PicObj Class" r:id="rId4" imgW="8839080" imgH="5315040" progId="Picture.PicObj.1">
                  <p:embed/>
                  <p:pic>
                    <p:nvPicPr>
                      <p:cNvPr id="0" name=""/>
                      <p:cNvPicPr/>
                      <p:nvPr/>
                    </p:nvPicPr>
                    <p:blipFill>
                      <a:blip r:embed="rId5"/>
                      <a:stretch>
                        <a:fillRect/>
                      </a:stretch>
                    </p:blipFill>
                    <p:spPr>
                      <a:xfrm>
                        <a:off x="568332" y="991367"/>
                        <a:ext cx="8086846" cy="4862565"/>
                      </a:xfrm>
                      <a:prstGeom prst="rect">
                        <a:avLst/>
                      </a:prstGeom>
                    </p:spPr>
                  </p:pic>
                </p:oleObj>
              </mc:Fallback>
            </mc:AlternateContent>
          </a:graphicData>
        </a:graphic>
      </p:graphicFrame>
      <p:sp>
        <p:nvSpPr>
          <p:cNvPr id="6" name="文本框 62"/>
          <p:cNvSpPr>
            <a:spLocks noChangeArrowheads="1"/>
          </p:cNvSpPr>
          <p:nvPr/>
        </p:nvSpPr>
        <p:spPr bwMode="auto">
          <a:xfrm>
            <a:off x="1475656" y="5589240"/>
            <a:ext cx="665797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buFont typeface="Arial" pitchFamily="34" charset="0"/>
              <a:buNone/>
            </a:pPr>
            <a:r>
              <a:rPr lang="en-US" altLang="zh-CN" b="1" dirty="0" smtClean="0">
                <a:solidFill>
                  <a:schemeClr val="tx2"/>
                </a:solidFill>
                <a:latin typeface="微软雅黑" pitchFamily="34" charset="-122"/>
                <a:ea typeface="微软雅黑" pitchFamily="34" charset="-122"/>
                <a:sym typeface="微软雅黑" pitchFamily="34" charset="-122"/>
              </a:rPr>
              <a:t>BP Primary Energy Consumption Outlook for 100 years </a:t>
            </a:r>
            <a:endParaRPr lang="zh-CN" altLang="en-US" b="1" dirty="0">
              <a:solidFill>
                <a:srgbClr val="000000"/>
              </a:solidFill>
              <a:ea typeface="微软雅黑" pitchFamily="34" charset="-122"/>
            </a:endParaRPr>
          </a:p>
        </p:txBody>
      </p:sp>
    </p:spTree>
    <p:extLst>
      <p:ext uri="{BB962C8B-B14F-4D97-AF65-F5344CB8AC3E}">
        <p14:creationId xmlns:p14="http://schemas.microsoft.com/office/powerpoint/2010/main" val="83150516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578" name="组合 9"/>
          <p:cNvGrpSpPr/>
          <p:nvPr/>
        </p:nvGrpSpPr>
        <p:grpSpPr>
          <a:xfrm>
            <a:off x="1692275" y="260350"/>
            <a:ext cx="6983413" cy="504825"/>
            <a:chOff x="1691680" y="260648"/>
            <a:chExt cx="6985098" cy="504056"/>
          </a:xfrm>
        </p:grpSpPr>
        <p:sp>
          <p:nvSpPr>
            <p:cNvPr id="2" name="圆角矩形 1"/>
            <p:cNvSpPr/>
            <p:nvPr/>
          </p:nvSpPr>
          <p:spPr>
            <a:xfrm>
              <a:off x="1691680" y="260648"/>
              <a:ext cx="6960514" cy="504056"/>
            </a:xfrm>
            <a:prstGeom prst="roundRect">
              <a:avLst/>
            </a:prstGeom>
          </p:spPr>
          <p:style>
            <a:lnRef idx="0">
              <a:schemeClr val="accent1"/>
            </a:lnRef>
            <a:fillRef idx="3">
              <a:schemeClr val="accent1"/>
            </a:fillRef>
            <a:effectRef idx="3">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mn-lt"/>
                <a:ea typeface="+mn-ea"/>
                <a:cs typeface="+mn-cs"/>
              </a:endParaRPr>
            </a:p>
          </p:txBody>
        </p:sp>
        <p:sp>
          <p:nvSpPr>
            <p:cNvPr id="3" name="TextBox 2"/>
            <p:cNvSpPr txBox="1"/>
            <p:nvPr/>
          </p:nvSpPr>
          <p:spPr>
            <a:xfrm>
              <a:off x="1763135" y="306616"/>
              <a:ext cx="6913643" cy="433433"/>
            </a:xfrm>
            <a:prstGeom prst="rect">
              <a:avLst/>
            </a:prstGeom>
            <a:noFill/>
          </p:spPr>
          <p:txBody>
            <a:bodyPr lIns="94616" tIns="47308" rIns="94616" bIns="47308">
              <a:spAutoFit/>
            </a:bodyPr>
            <a:lstStyle/>
            <a:p>
              <a:pPr lvl="0" algn="ctr" rtl="0" eaLnBrk="1" fontAlgn="auto" hangingPunct="1">
                <a:spcBef>
                  <a:spcPts val="0"/>
                </a:spcBef>
                <a:spcAft>
                  <a:spcPts val="0"/>
                </a:spcAft>
                <a:defRPr/>
              </a:pPr>
              <a:r>
                <a:rPr lang="en-US" altLang="zh-CN" sz="2200" b="1" spc="150" dirty="0">
                  <a:ln w="11430"/>
                  <a:solidFill>
                    <a:srgbClr val="F8F8F8"/>
                  </a:solidFill>
                  <a:effectLst>
                    <a:outerShdw blurRad="25400" algn="tl" rotWithShape="0">
                      <a:srgbClr val="000000">
                        <a:alpha val="43000"/>
                      </a:srgbClr>
                    </a:outerShdw>
                  </a:effectLst>
                  <a:latin typeface="微软雅黑" panose="020B0503020204020204" pitchFamily="34" charset="-122"/>
                  <a:ea typeface="微软雅黑" panose="020B0503020204020204" pitchFamily="34" charset="-122"/>
                </a:rPr>
                <a:t>2.Global New Energy Outlook</a:t>
              </a:r>
              <a:endParaRPr lang="zh-CN" altLang="en-US" sz="2200" b="1" spc="150" dirty="0">
                <a:ln w="11430"/>
                <a:solidFill>
                  <a:srgbClr val="F8F8F8"/>
                </a:solidFill>
                <a:effectLst>
                  <a:outerShdw blurRad="25400" algn="tl" rotWithShape="0">
                    <a:srgbClr val="000000">
                      <a:alpha val="43000"/>
                    </a:srgbClr>
                  </a:outerShdw>
                </a:effectLst>
                <a:latin typeface="微软雅黑" panose="020B0503020204020204" pitchFamily="34" charset="-122"/>
                <a:ea typeface="微软雅黑" panose="020B0503020204020204" pitchFamily="34" charset="-122"/>
              </a:endParaRPr>
            </a:p>
          </p:txBody>
        </p:sp>
      </p:grpSp>
      <p:pic>
        <p:nvPicPr>
          <p:cNvPr id="7" name="Picture 2" descr="F:\2016年度工作\各区域部新能源业务对接\风电光伏地热资料\Solar radiation atlas\Solar GIS maps\全球及各大洲\SolarGIS-Solar-map-World-map-en.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388" y="1052513"/>
            <a:ext cx="8824912" cy="4824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矩形 5"/>
          <p:cNvSpPr/>
          <p:nvPr/>
        </p:nvSpPr>
        <p:spPr>
          <a:xfrm>
            <a:off x="3337288" y="5766024"/>
            <a:ext cx="2458848" cy="553998"/>
          </a:xfrm>
          <a:prstGeom prst="rect">
            <a:avLst/>
          </a:prstGeom>
        </p:spPr>
        <p:txBody>
          <a:bodyPr wrap="square">
            <a:spAutoFit/>
          </a:bodyPr>
          <a:lstStyle/>
          <a:p>
            <a:pPr eaLnBrk="1" fontAlgn="auto" hangingPunct="1">
              <a:lnSpc>
                <a:spcPct val="150000"/>
              </a:lnSpc>
              <a:spcBef>
                <a:spcPts val="0"/>
              </a:spcBef>
              <a:spcAft>
                <a:spcPts val="0"/>
              </a:spcAft>
              <a:defRPr/>
            </a:pPr>
            <a:r>
              <a:rPr lang="en-US" altLang="zh-CN" sz="2000" b="1" dirty="0" smtClean="0">
                <a:solidFill>
                  <a:schemeClr val="accent1">
                    <a:lumMod val="50000"/>
                  </a:schemeClr>
                </a:solidFill>
                <a:latin typeface="微软雅黑" pitchFamily="34" charset="-122"/>
                <a:ea typeface="微软雅黑" pitchFamily="34" charset="-122"/>
              </a:rPr>
              <a:t>Global Solar Map</a:t>
            </a:r>
            <a:endParaRPr lang="en-US" altLang="zh-CN" sz="2000" b="1" dirty="0">
              <a:solidFill>
                <a:schemeClr val="accent1">
                  <a:lumMod val="50000"/>
                </a:schemeClr>
              </a:solidFill>
              <a:latin typeface="微软雅黑" pitchFamily="34" charset="-122"/>
              <a:ea typeface="微软雅黑" pitchFamily="34" charset="-122"/>
            </a:endParaRPr>
          </a:p>
        </p:txBody>
      </p:sp>
    </p:spTree>
    <p:extLst>
      <p:ext uri="{BB962C8B-B14F-4D97-AF65-F5344CB8AC3E}">
        <p14:creationId xmlns:p14="http://schemas.microsoft.com/office/powerpoint/2010/main" val="24895311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578" name="组合 9"/>
          <p:cNvGrpSpPr/>
          <p:nvPr/>
        </p:nvGrpSpPr>
        <p:grpSpPr>
          <a:xfrm>
            <a:off x="1692275" y="260350"/>
            <a:ext cx="6983413" cy="504825"/>
            <a:chOff x="1691680" y="260648"/>
            <a:chExt cx="6985098" cy="504056"/>
          </a:xfrm>
        </p:grpSpPr>
        <p:sp>
          <p:nvSpPr>
            <p:cNvPr id="2" name="圆角矩形 1"/>
            <p:cNvSpPr/>
            <p:nvPr/>
          </p:nvSpPr>
          <p:spPr>
            <a:xfrm>
              <a:off x="1691680" y="260648"/>
              <a:ext cx="6960514" cy="504056"/>
            </a:xfrm>
            <a:prstGeom prst="roundRect">
              <a:avLst/>
            </a:prstGeom>
          </p:spPr>
          <p:style>
            <a:lnRef idx="0">
              <a:schemeClr val="accent1"/>
            </a:lnRef>
            <a:fillRef idx="3">
              <a:schemeClr val="accent1"/>
            </a:fillRef>
            <a:effectRef idx="3">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mn-lt"/>
                <a:ea typeface="+mn-ea"/>
                <a:cs typeface="+mn-cs"/>
              </a:endParaRPr>
            </a:p>
          </p:txBody>
        </p:sp>
        <p:sp>
          <p:nvSpPr>
            <p:cNvPr id="3" name="TextBox 2"/>
            <p:cNvSpPr txBox="1"/>
            <p:nvPr/>
          </p:nvSpPr>
          <p:spPr>
            <a:xfrm>
              <a:off x="1763135" y="306616"/>
              <a:ext cx="6913643" cy="433433"/>
            </a:xfrm>
            <a:prstGeom prst="rect">
              <a:avLst/>
            </a:prstGeom>
            <a:noFill/>
          </p:spPr>
          <p:txBody>
            <a:bodyPr lIns="94616" tIns="47308" rIns="94616" bIns="47308">
              <a:spAutoFit/>
            </a:bodyPr>
            <a:lstStyle/>
            <a:p>
              <a:pPr lvl="0" algn="ctr" rtl="0" eaLnBrk="1" fontAlgn="auto" hangingPunct="1">
                <a:spcBef>
                  <a:spcPts val="0"/>
                </a:spcBef>
                <a:spcAft>
                  <a:spcPts val="0"/>
                </a:spcAft>
                <a:defRPr/>
              </a:pPr>
              <a:r>
                <a:rPr lang="en-US" altLang="zh-CN" sz="2200" b="1" spc="150" dirty="0">
                  <a:ln w="11430"/>
                  <a:solidFill>
                    <a:srgbClr val="F8F8F8"/>
                  </a:solidFill>
                  <a:effectLst>
                    <a:outerShdw blurRad="25400" algn="tl" rotWithShape="0">
                      <a:srgbClr val="000000">
                        <a:alpha val="43000"/>
                      </a:srgbClr>
                    </a:outerShdw>
                  </a:effectLst>
                  <a:latin typeface="微软雅黑" panose="020B0503020204020204" pitchFamily="34" charset="-122"/>
                  <a:ea typeface="微软雅黑" panose="020B0503020204020204" pitchFamily="34" charset="-122"/>
                </a:rPr>
                <a:t>2.Global New Energy Outlook</a:t>
              </a:r>
              <a:endParaRPr lang="zh-CN" altLang="en-US" sz="2200" b="1" spc="150" dirty="0">
                <a:ln w="11430"/>
                <a:solidFill>
                  <a:srgbClr val="F8F8F8"/>
                </a:solidFill>
                <a:effectLst>
                  <a:outerShdw blurRad="25400" algn="tl" rotWithShape="0">
                    <a:srgbClr val="000000">
                      <a:alpha val="43000"/>
                    </a:srgbClr>
                  </a:outerShdw>
                </a:effectLst>
                <a:latin typeface="微软雅黑" panose="020B0503020204020204" pitchFamily="34" charset="-122"/>
                <a:ea typeface="微软雅黑" panose="020B0503020204020204" pitchFamily="34" charset="-122"/>
              </a:endParaRPr>
            </a:p>
          </p:txBody>
        </p:sp>
      </p:grpSp>
      <p:pic>
        <p:nvPicPr>
          <p:cNvPr id="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144463" y="1052736"/>
            <a:ext cx="8856662" cy="4713288"/>
          </a:xfrm>
          <a:prstGeom prst="rect">
            <a:avLst/>
          </a:prstGeom>
        </p:spPr>
      </p:pic>
      <p:sp>
        <p:nvSpPr>
          <p:cNvPr id="9" name="矩形 8"/>
          <p:cNvSpPr/>
          <p:nvPr/>
        </p:nvSpPr>
        <p:spPr>
          <a:xfrm>
            <a:off x="2977248" y="5766024"/>
            <a:ext cx="3754992" cy="553998"/>
          </a:xfrm>
          <a:prstGeom prst="rect">
            <a:avLst/>
          </a:prstGeom>
        </p:spPr>
        <p:txBody>
          <a:bodyPr wrap="square">
            <a:spAutoFit/>
          </a:bodyPr>
          <a:lstStyle/>
          <a:p>
            <a:pPr eaLnBrk="1" fontAlgn="auto" hangingPunct="1">
              <a:lnSpc>
                <a:spcPct val="150000"/>
              </a:lnSpc>
              <a:spcBef>
                <a:spcPts val="0"/>
              </a:spcBef>
              <a:spcAft>
                <a:spcPts val="0"/>
              </a:spcAft>
              <a:defRPr/>
            </a:pPr>
            <a:r>
              <a:rPr lang="en-US" altLang="zh-CN" sz="2000" b="1" dirty="0" smtClean="0">
                <a:solidFill>
                  <a:schemeClr val="accent1">
                    <a:lumMod val="50000"/>
                  </a:schemeClr>
                </a:solidFill>
                <a:latin typeface="微软雅黑" pitchFamily="34" charset="-122"/>
                <a:ea typeface="微软雅黑" pitchFamily="34" charset="-122"/>
              </a:rPr>
              <a:t>Global Wind Map</a:t>
            </a:r>
            <a:r>
              <a:rPr lang="zh-CN" altLang="en-US" sz="2000" b="1" dirty="0" smtClean="0">
                <a:solidFill>
                  <a:schemeClr val="accent1">
                    <a:lumMod val="50000"/>
                  </a:schemeClr>
                </a:solidFill>
                <a:latin typeface="微软雅黑" pitchFamily="34" charset="-122"/>
                <a:ea typeface="微软雅黑" pitchFamily="34" charset="-122"/>
              </a:rPr>
              <a:t>（</a:t>
            </a:r>
            <a:r>
              <a:rPr lang="en-US" altLang="zh-CN" sz="2000" b="1" dirty="0" smtClean="0">
                <a:solidFill>
                  <a:schemeClr val="accent1">
                    <a:lumMod val="50000"/>
                  </a:schemeClr>
                </a:solidFill>
                <a:latin typeface="微软雅黑" pitchFamily="34" charset="-122"/>
                <a:ea typeface="微软雅黑" pitchFamily="34" charset="-122"/>
              </a:rPr>
              <a:t>80m</a:t>
            </a:r>
            <a:r>
              <a:rPr lang="zh-CN" altLang="en-US" sz="2000" b="1" dirty="0" smtClean="0">
                <a:solidFill>
                  <a:schemeClr val="accent1">
                    <a:lumMod val="50000"/>
                  </a:schemeClr>
                </a:solidFill>
                <a:latin typeface="微软雅黑" pitchFamily="34" charset="-122"/>
                <a:ea typeface="微软雅黑" pitchFamily="34" charset="-122"/>
              </a:rPr>
              <a:t>）</a:t>
            </a:r>
            <a:endParaRPr lang="en-US" altLang="zh-CN" sz="2000" b="1" dirty="0">
              <a:solidFill>
                <a:schemeClr val="accent1">
                  <a:lumMod val="50000"/>
                </a:schemeClr>
              </a:solidFill>
              <a:latin typeface="微软雅黑" pitchFamily="34" charset="-122"/>
              <a:ea typeface="微软雅黑" pitchFamily="34" charset="-122"/>
            </a:endParaRPr>
          </a:p>
        </p:txBody>
      </p:sp>
    </p:spTree>
    <p:extLst>
      <p:ext uri="{BB962C8B-B14F-4D97-AF65-F5344CB8AC3E}">
        <p14:creationId xmlns:p14="http://schemas.microsoft.com/office/powerpoint/2010/main" val="24895311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578" name="组合 9"/>
          <p:cNvGrpSpPr/>
          <p:nvPr/>
        </p:nvGrpSpPr>
        <p:grpSpPr>
          <a:xfrm>
            <a:off x="1692275" y="260350"/>
            <a:ext cx="6983413" cy="504825"/>
            <a:chOff x="1691680" y="260648"/>
            <a:chExt cx="6985098" cy="504056"/>
          </a:xfrm>
        </p:grpSpPr>
        <p:sp>
          <p:nvSpPr>
            <p:cNvPr id="2" name="圆角矩形 1"/>
            <p:cNvSpPr/>
            <p:nvPr/>
          </p:nvSpPr>
          <p:spPr>
            <a:xfrm>
              <a:off x="1691680" y="260648"/>
              <a:ext cx="6960514" cy="504056"/>
            </a:xfrm>
            <a:prstGeom prst="roundRect">
              <a:avLst/>
            </a:prstGeom>
          </p:spPr>
          <p:style>
            <a:lnRef idx="0">
              <a:schemeClr val="accent1"/>
            </a:lnRef>
            <a:fillRef idx="3">
              <a:schemeClr val="accent1"/>
            </a:fillRef>
            <a:effectRef idx="3">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mn-lt"/>
                <a:ea typeface="+mn-ea"/>
                <a:cs typeface="+mn-cs"/>
              </a:endParaRPr>
            </a:p>
          </p:txBody>
        </p:sp>
        <p:sp>
          <p:nvSpPr>
            <p:cNvPr id="3" name="TextBox 2"/>
            <p:cNvSpPr txBox="1"/>
            <p:nvPr/>
          </p:nvSpPr>
          <p:spPr>
            <a:xfrm>
              <a:off x="1763135" y="306616"/>
              <a:ext cx="6913643" cy="433433"/>
            </a:xfrm>
            <a:prstGeom prst="rect">
              <a:avLst/>
            </a:prstGeom>
            <a:noFill/>
          </p:spPr>
          <p:txBody>
            <a:bodyPr lIns="94616" tIns="47308" rIns="94616" bIns="47308">
              <a:spAutoFit/>
            </a:bodyPr>
            <a:lstStyle/>
            <a:p>
              <a:pPr lvl="0" algn="ctr" rtl="0" eaLnBrk="1" fontAlgn="auto" hangingPunct="1">
                <a:spcBef>
                  <a:spcPts val="0"/>
                </a:spcBef>
                <a:spcAft>
                  <a:spcPts val="0"/>
                </a:spcAft>
                <a:defRPr/>
              </a:pPr>
              <a:r>
                <a:rPr lang="en-US" altLang="zh-CN" sz="2200" b="1" spc="150" dirty="0">
                  <a:ln w="11430"/>
                  <a:solidFill>
                    <a:srgbClr val="F8F8F8"/>
                  </a:solidFill>
                  <a:effectLst>
                    <a:outerShdw blurRad="25400" algn="tl" rotWithShape="0">
                      <a:srgbClr val="000000">
                        <a:alpha val="43000"/>
                      </a:srgbClr>
                    </a:outerShdw>
                  </a:effectLst>
                  <a:latin typeface="微软雅黑" panose="020B0503020204020204" pitchFamily="34" charset="-122"/>
                  <a:ea typeface="微软雅黑" panose="020B0503020204020204" pitchFamily="34" charset="-122"/>
                </a:rPr>
                <a:t>2.Global New Energy Outlook</a:t>
              </a:r>
              <a:endParaRPr lang="zh-CN" altLang="en-US" sz="2200" b="1" spc="150" dirty="0">
                <a:ln w="11430"/>
                <a:solidFill>
                  <a:srgbClr val="F8F8F8"/>
                </a:solidFill>
                <a:effectLst>
                  <a:outerShdw blurRad="25400" algn="tl" rotWithShape="0">
                    <a:srgbClr val="000000">
                      <a:alpha val="43000"/>
                    </a:srgbClr>
                  </a:outerShdw>
                </a:effectLst>
                <a:latin typeface="微软雅黑" panose="020B0503020204020204" pitchFamily="34" charset="-122"/>
                <a:ea typeface="微软雅黑" panose="020B0503020204020204" pitchFamily="34" charset="-122"/>
              </a:endParaRPr>
            </a:p>
          </p:txBody>
        </p:sp>
      </p:gr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84784"/>
            <a:ext cx="9144000" cy="44644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矩形 5"/>
          <p:cNvSpPr/>
          <p:nvPr/>
        </p:nvSpPr>
        <p:spPr>
          <a:xfrm>
            <a:off x="251520" y="913152"/>
            <a:ext cx="6211242" cy="553998"/>
          </a:xfrm>
          <a:prstGeom prst="rect">
            <a:avLst/>
          </a:prstGeom>
        </p:spPr>
        <p:txBody>
          <a:bodyPr wrap="square">
            <a:spAutoFit/>
          </a:bodyPr>
          <a:lstStyle/>
          <a:p>
            <a:pPr eaLnBrk="1" fontAlgn="auto" hangingPunct="1">
              <a:lnSpc>
                <a:spcPct val="150000"/>
              </a:lnSpc>
              <a:spcBef>
                <a:spcPts val="0"/>
              </a:spcBef>
              <a:spcAft>
                <a:spcPts val="0"/>
              </a:spcAft>
              <a:defRPr/>
            </a:pPr>
            <a:r>
              <a:rPr lang="en-US" altLang="zh-CN" sz="2000" b="1" dirty="0" smtClean="0">
                <a:solidFill>
                  <a:schemeClr val="accent1">
                    <a:lumMod val="50000"/>
                  </a:schemeClr>
                </a:solidFill>
                <a:latin typeface="微软雅黑" pitchFamily="34" charset="-122"/>
                <a:ea typeface="微软雅黑" pitchFamily="34" charset="-122"/>
              </a:rPr>
              <a:t>Renewable Capacity Additions Forecast(IEA)</a:t>
            </a:r>
            <a:endParaRPr lang="en-US" altLang="zh-CN" sz="2000" b="1" dirty="0">
              <a:solidFill>
                <a:schemeClr val="accent1">
                  <a:lumMod val="50000"/>
                </a:schemeClr>
              </a:solidFill>
              <a:latin typeface="微软雅黑" pitchFamily="34" charset="-122"/>
              <a:ea typeface="微软雅黑" pitchFamily="34" charset="-122"/>
            </a:endParaRPr>
          </a:p>
        </p:txBody>
      </p:sp>
      <p:pic>
        <p:nvPicPr>
          <p:cNvPr id="1229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91212" y="4221088"/>
            <a:ext cx="971550" cy="390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8" name="直接箭头连接符 7"/>
          <p:cNvCxnSpPr>
            <a:endCxn id="12290" idx="3"/>
          </p:cNvCxnSpPr>
          <p:nvPr/>
        </p:nvCxnSpPr>
        <p:spPr>
          <a:xfrm flipH="1">
            <a:off x="6462762" y="4416350"/>
            <a:ext cx="41349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1229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13872" y="2841625"/>
            <a:ext cx="1447800"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1" name="直接箭头连接符 10"/>
          <p:cNvCxnSpPr/>
          <p:nvPr/>
        </p:nvCxnSpPr>
        <p:spPr>
          <a:xfrm flipV="1">
            <a:off x="7308304" y="3241675"/>
            <a:ext cx="328860" cy="136993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12292"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43562" y="2617788"/>
            <a:ext cx="1466850" cy="447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3" name="直接箭头连接符 12"/>
          <p:cNvCxnSpPr/>
          <p:nvPr/>
        </p:nvCxnSpPr>
        <p:spPr>
          <a:xfrm flipH="1" flipV="1">
            <a:off x="6669509" y="3065463"/>
            <a:ext cx="638795" cy="57956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12293"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16080" y="3718107"/>
            <a:ext cx="1252154" cy="4204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7" name="直接箭头连接符 16"/>
          <p:cNvCxnSpPr/>
          <p:nvPr/>
        </p:nvCxnSpPr>
        <p:spPr>
          <a:xfrm flipV="1">
            <a:off x="7613872" y="4138538"/>
            <a:ext cx="198488" cy="73062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12294" name="Picture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929338" y="4416350"/>
            <a:ext cx="1123950" cy="34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9" name="直接箭头连接符 18"/>
          <p:cNvCxnSpPr/>
          <p:nvPr/>
        </p:nvCxnSpPr>
        <p:spPr>
          <a:xfrm flipV="1">
            <a:off x="7929338" y="4759250"/>
            <a:ext cx="99046" cy="25392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9312683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578" name="组合 9"/>
          <p:cNvGrpSpPr/>
          <p:nvPr/>
        </p:nvGrpSpPr>
        <p:grpSpPr>
          <a:xfrm>
            <a:off x="1692275" y="260350"/>
            <a:ext cx="6983413" cy="504825"/>
            <a:chOff x="1691680" y="260648"/>
            <a:chExt cx="6985098" cy="504056"/>
          </a:xfrm>
        </p:grpSpPr>
        <p:sp>
          <p:nvSpPr>
            <p:cNvPr id="2" name="圆角矩形 1"/>
            <p:cNvSpPr/>
            <p:nvPr/>
          </p:nvSpPr>
          <p:spPr>
            <a:xfrm>
              <a:off x="1691680" y="260648"/>
              <a:ext cx="6960514" cy="504056"/>
            </a:xfrm>
            <a:prstGeom prst="roundRect">
              <a:avLst/>
            </a:prstGeom>
          </p:spPr>
          <p:style>
            <a:lnRef idx="0">
              <a:schemeClr val="accent1"/>
            </a:lnRef>
            <a:fillRef idx="3">
              <a:schemeClr val="accent1"/>
            </a:fillRef>
            <a:effectRef idx="3">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mn-lt"/>
                <a:ea typeface="+mn-ea"/>
                <a:cs typeface="+mn-cs"/>
              </a:endParaRPr>
            </a:p>
          </p:txBody>
        </p:sp>
        <p:sp>
          <p:nvSpPr>
            <p:cNvPr id="3" name="TextBox 2"/>
            <p:cNvSpPr txBox="1"/>
            <p:nvPr/>
          </p:nvSpPr>
          <p:spPr>
            <a:xfrm>
              <a:off x="1763135" y="306616"/>
              <a:ext cx="6913643" cy="433433"/>
            </a:xfrm>
            <a:prstGeom prst="rect">
              <a:avLst/>
            </a:prstGeom>
            <a:noFill/>
          </p:spPr>
          <p:txBody>
            <a:bodyPr lIns="94616" tIns="47308" rIns="94616" bIns="47308">
              <a:spAutoFit/>
            </a:bodyPr>
            <a:lstStyle/>
            <a:p>
              <a:pPr lvl="0" algn="ctr" rtl="0" eaLnBrk="1" fontAlgn="auto" hangingPunct="1">
                <a:spcBef>
                  <a:spcPts val="0"/>
                </a:spcBef>
                <a:spcAft>
                  <a:spcPts val="0"/>
                </a:spcAft>
                <a:defRPr/>
              </a:pPr>
              <a:r>
                <a:rPr lang="en-US" altLang="zh-CN" sz="2200" b="1" spc="150" dirty="0">
                  <a:ln w="11430"/>
                  <a:solidFill>
                    <a:srgbClr val="F8F8F8"/>
                  </a:solidFill>
                  <a:effectLst>
                    <a:outerShdw blurRad="25400" algn="tl" rotWithShape="0">
                      <a:srgbClr val="000000">
                        <a:alpha val="43000"/>
                      </a:srgbClr>
                    </a:outerShdw>
                  </a:effectLst>
                  <a:latin typeface="微软雅黑" panose="020B0503020204020204" pitchFamily="34" charset="-122"/>
                  <a:ea typeface="微软雅黑" panose="020B0503020204020204" pitchFamily="34" charset="-122"/>
                </a:rPr>
                <a:t>2.Global New Energy Outlook</a:t>
              </a:r>
              <a:endParaRPr lang="zh-CN" altLang="en-US" sz="2200" b="1" spc="150" dirty="0">
                <a:ln w="11430"/>
                <a:solidFill>
                  <a:srgbClr val="F8F8F8"/>
                </a:solidFill>
                <a:effectLst>
                  <a:outerShdw blurRad="25400" algn="tl" rotWithShape="0">
                    <a:srgbClr val="000000">
                      <a:alpha val="43000"/>
                    </a:srgbClr>
                  </a:outerShdw>
                </a:effectLst>
                <a:latin typeface="微软雅黑" panose="020B0503020204020204" pitchFamily="34" charset="-122"/>
                <a:ea typeface="微软雅黑" panose="020B0503020204020204" pitchFamily="34" charset="-122"/>
              </a:endParaRPr>
            </a:p>
          </p:txBody>
        </p:sp>
      </p:grpSp>
      <p:pic>
        <p:nvPicPr>
          <p:cNvPr id="81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560" y="1582631"/>
            <a:ext cx="7874821" cy="42226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矩形 5"/>
          <p:cNvSpPr/>
          <p:nvPr/>
        </p:nvSpPr>
        <p:spPr>
          <a:xfrm>
            <a:off x="251520" y="913152"/>
            <a:ext cx="5256584" cy="553998"/>
          </a:xfrm>
          <a:prstGeom prst="rect">
            <a:avLst/>
          </a:prstGeom>
        </p:spPr>
        <p:txBody>
          <a:bodyPr wrap="square">
            <a:spAutoFit/>
          </a:bodyPr>
          <a:lstStyle/>
          <a:p>
            <a:pPr eaLnBrk="1" fontAlgn="auto" hangingPunct="1">
              <a:lnSpc>
                <a:spcPct val="150000"/>
              </a:lnSpc>
              <a:spcBef>
                <a:spcPts val="0"/>
              </a:spcBef>
              <a:spcAft>
                <a:spcPts val="0"/>
              </a:spcAft>
              <a:defRPr/>
            </a:pPr>
            <a:r>
              <a:rPr lang="en-US" altLang="zh-CN" sz="2000" b="1" dirty="0" smtClean="0">
                <a:solidFill>
                  <a:schemeClr val="accent1">
                    <a:lumMod val="50000"/>
                  </a:schemeClr>
                </a:solidFill>
                <a:latin typeface="微软雅黑" pitchFamily="34" charset="-122"/>
                <a:ea typeface="微软雅黑" pitchFamily="34" charset="-122"/>
              </a:rPr>
              <a:t>Solar Capacity Additions Forecast</a:t>
            </a:r>
            <a:endParaRPr lang="en-US" altLang="zh-CN" sz="2000" b="1" dirty="0">
              <a:solidFill>
                <a:schemeClr val="accent1">
                  <a:lumMod val="50000"/>
                </a:schemeClr>
              </a:solidFill>
              <a:latin typeface="微软雅黑" pitchFamily="34" charset="-122"/>
              <a:ea typeface="微软雅黑" pitchFamily="34" charset="-122"/>
            </a:endParaRPr>
          </a:p>
        </p:txBody>
      </p:sp>
      <p:sp>
        <p:nvSpPr>
          <p:cNvPr id="7" name="矩形 6"/>
          <p:cNvSpPr/>
          <p:nvPr/>
        </p:nvSpPr>
        <p:spPr>
          <a:xfrm>
            <a:off x="1187624" y="6021288"/>
            <a:ext cx="6696744" cy="415498"/>
          </a:xfrm>
          <a:prstGeom prst="rect">
            <a:avLst/>
          </a:prstGeom>
        </p:spPr>
        <p:txBody>
          <a:bodyPr wrap="square">
            <a:spAutoFit/>
          </a:bodyPr>
          <a:lstStyle/>
          <a:p>
            <a:pPr eaLnBrk="1" fontAlgn="auto" hangingPunct="1">
              <a:lnSpc>
                <a:spcPct val="150000"/>
              </a:lnSpc>
              <a:spcBef>
                <a:spcPts val="0"/>
              </a:spcBef>
              <a:spcAft>
                <a:spcPts val="0"/>
              </a:spcAft>
              <a:defRPr/>
            </a:pPr>
            <a:r>
              <a:rPr lang="en-US" altLang="zh-CN" sz="1400" b="1" dirty="0" err="1" smtClean="0">
                <a:solidFill>
                  <a:schemeClr val="accent1">
                    <a:lumMod val="50000"/>
                  </a:schemeClr>
                </a:solidFill>
                <a:latin typeface="微软雅黑" pitchFamily="34" charset="-122"/>
                <a:ea typeface="微软雅黑" pitchFamily="34" charset="-122"/>
              </a:rPr>
              <a:t>Solor</a:t>
            </a:r>
            <a:r>
              <a:rPr lang="en-US" altLang="zh-CN" sz="1400" b="1" dirty="0" smtClean="0">
                <a:solidFill>
                  <a:schemeClr val="accent1">
                    <a:lumMod val="50000"/>
                  </a:schemeClr>
                </a:solidFill>
                <a:latin typeface="微软雅黑" pitchFamily="34" charset="-122"/>
                <a:ea typeface="微软雅黑" pitchFamily="34" charset="-122"/>
              </a:rPr>
              <a:t> </a:t>
            </a:r>
            <a:r>
              <a:rPr lang="en-US" altLang="zh-CN" sz="1400" b="1" dirty="0">
                <a:solidFill>
                  <a:schemeClr val="accent1">
                    <a:lumMod val="50000"/>
                  </a:schemeClr>
                </a:solidFill>
                <a:latin typeface="微软雅黑" pitchFamily="34" charset="-122"/>
                <a:ea typeface="微软雅黑" pitchFamily="34" charset="-122"/>
              </a:rPr>
              <a:t>capacity is forecast to grow by </a:t>
            </a:r>
            <a:r>
              <a:rPr lang="en-US" altLang="zh-CN" sz="1400" b="1" dirty="0" smtClean="0">
                <a:solidFill>
                  <a:schemeClr val="accent1">
                    <a:lumMod val="50000"/>
                  </a:schemeClr>
                </a:solidFill>
                <a:latin typeface="微软雅黑" pitchFamily="34" charset="-122"/>
                <a:ea typeface="微软雅黑" pitchFamily="34" charset="-122"/>
              </a:rPr>
              <a:t>575 </a:t>
            </a:r>
            <a:r>
              <a:rPr lang="en-US" altLang="zh-CN" sz="1400" b="1" dirty="0">
                <a:solidFill>
                  <a:schemeClr val="accent1">
                    <a:lumMod val="50000"/>
                  </a:schemeClr>
                </a:solidFill>
                <a:latin typeface="微软雅黑" pitchFamily="34" charset="-122"/>
                <a:ea typeface="微软雅黑" pitchFamily="34" charset="-122"/>
              </a:rPr>
              <a:t>GW and reach </a:t>
            </a:r>
            <a:r>
              <a:rPr lang="en-US" altLang="zh-CN" sz="1400" b="1" dirty="0" smtClean="0">
                <a:solidFill>
                  <a:schemeClr val="accent1">
                    <a:lumMod val="50000"/>
                  </a:schemeClr>
                </a:solidFill>
                <a:latin typeface="微软雅黑" pitchFamily="34" charset="-122"/>
                <a:ea typeface="微软雅黑" pitchFamily="34" charset="-122"/>
              </a:rPr>
              <a:t>978 </a:t>
            </a:r>
            <a:r>
              <a:rPr lang="en-US" altLang="zh-CN" sz="1400" b="1" dirty="0">
                <a:solidFill>
                  <a:schemeClr val="accent1">
                    <a:lumMod val="50000"/>
                  </a:schemeClr>
                </a:solidFill>
                <a:latin typeface="微软雅黑" pitchFamily="34" charset="-122"/>
                <a:ea typeface="微软雅黑" pitchFamily="34" charset="-122"/>
              </a:rPr>
              <a:t>GW by 2023</a:t>
            </a:r>
          </a:p>
        </p:txBody>
      </p:sp>
      <p:pic>
        <p:nvPicPr>
          <p:cNvPr id="1331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71800" y="3216846"/>
            <a:ext cx="1295400" cy="390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3" name="直接箭头连接符 12"/>
          <p:cNvCxnSpPr/>
          <p:nvPr/>
        </p:nvCxnSpPr>
        <p:spPr>
          <a:xfrm flipH="1" flipV="1">
            <a:off x="4067200" y="3693947"/>
            <a:ext cx="360784" cy="88718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1331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71800" y="2636912"/>
            <a:ext cx="1371600" cy="361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5" name="直接箭头连接符 14"/>
          <p:cNvCxnSpPr/>
          <p:nvPr/>
        </p:nvCxnSpPr>
        <p:spPr>
          <a:xfrm flipH="1" flipV="1">
            <a:off x="4143400" y="2998862"/>
            <a:ext cx="284584" cy="60850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13318"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56176" y="3397821"/>
            <a:ext cx="1362075" cy="419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9"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35092" y="2144936"/>
            <a:ext cx="1333500" cy="438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7" name="直接箭头连接符 16"/>
          <p:cNvCxnSpPr/>
          <p:nvPr/>
        </p:nvCxnSpPr>
        <p:spPr>
          <a:xfrm flipH="1" flipV="1">
            <a:off x="7468592" y="3816921"/>
            <a:ext cx="703808" cy="98023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9" name="直接箭头连接符 18"/>
          <p:cNvCxnSpPr/>
          <p:nvPr/>
        </p:nvCxnSpPr>
        <p:spPr>
          <a:xfrm flipH="1" flipV="1">
            <a:off x="7468592" y="2636912"/>
            <a:ext cx="703808" cy="76090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9312683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578" name="组合 9"/>
          <p:cNvGrpSpPr/>
          <p:nvPr/>
        </p:nvGrpSpPr>
        <p:grpSpPr>
          <a:xfrm>
            <a:off x="1692275" y="260350"/>
            <a:ext cx="6983413" cy="504825"/>
            <a:chOff x="1691680" y="260648"/>
            <a:chExt cx="6985098" cy="504056"/>
          </a:xfrm>
        </p:grpSpPr>
        <p:sp>
          <p:nvSpPr>
            <p:cNvPr id="2" name="圆角矩形 1"/>
            <p:cNvSpPr/>
            <p:nvPr/>
          </p:nvSpPr>
          <p:spPr>
            <a:xfrm>
              <a:off x="1691680" y="260648"/>
              <a:ext cx="6960514" cy="504056"/>
            </a:xfrm>
            <a:prstGeom prst="roundRect">
              <a:avLst/>
            </a:prstGeom>
          </p:spPr>
          <p:style>
            <a:lnRef idx="0">
              <a:schemeClr val="accent1"/>
            </a:lnRef>
            <a:fillRef idx="3">
              <a:schemeClr val="accent1"/>
            </a:fillRef>
            <a:effectRef idx="3">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mn-lt"/>
                <a:ea typeface="+mn-ea"/>
                <a:cs typeface="+mn-cs"/>
              </a:endParaRPr>
            </a:p>
          </p:txBody>
        </p:sp>
        <p:sp>
          <p:nvSpPr>
            <p:cNvPr id="3" name="TextBox 2"/>
            <p:cNvSpPr txBox="1"/>
            <p:nvPr/>
          </p:nvSpPr>
          <p:spPr>
            <a:xfrm>
              <a:off x="1763135" y="306616"/>
              <a:ext cx="6913643" cy="433433"/>
            </a:xfrm>
            <a:prstGeom prst="rect">
              <a:avLst/>
            </a:prstGeom>
            <a:noFill/>
          </p:spPr>
          <p:txBody>
            <a:bodyPr lIns="94616" tIns="47308" rIns="94616" bIns="47308">
              <a:spAutoFit/>
            </a:bodyPr>
            <a:lstStyle/>
            <a:p>
              <a:pPr lvl="0" algn="ctr" rtl="0" eaLnBrk="1" fontAlgn="auto" hangingPunct="1">
                <a:spcBef>
                  <a:spcPts val="0"/>
                </a:spcBef>
                <a:spcAft>
                  <a:spcPts val="0"/>
                </a:spcAft>
                <a:defRPr/>
              </a:pPr>
              <a:r>
                <a:rPr lang="en-US" altLang="zh-CN" sz="2200" b="1" spc="150" dirty="0">
                  <a:ln w="11430"/>
                  <a:solidFill>
                    <a:srgbClr val="F8F8F8"/>
                  </a:solidFill>
                  <a:effectLst>
                    <a:outerShdw blurRad="25400" algn="tl" rotWithShape="0">
                      <a:srgbClr val="000000">
                        <a:alpha val="43000"/>
                      </a:srgbClr>
                    </a:outerShdw>
                  </a:effectLst>
                  <a:latin typeface="微软雅黑" panose="020B0503020204020204" pitchFamily="34" charset="-122"/>
                  <a:ea typeface="微软雅黑" panose="020B0503020204020204" pitchFamily="34" charset="-122"/>
                </a:rPr>
                <a:t>2.Global New Energy Outlook</a:t>
              </a:r>
              <a:endParaRPr lang="zh-CN" altLang="en-US" sz="2200" b="1" spc="150" dirty="0">
                <a:ln w="11430"/>
                <a:solidFill>
                  <a:srgbClr val="F8F8F8"/>
                </a:solidFill>
                <a:effectLst>
                  <a:outerShdw blurRad="25400" algn="tl" rotWithShape="0">
                    <a:srgbClr val="000000">
                      <a:alpha val="43000"/>
                    </a:srgbClr>
                  </a:outerShdw>
                </a:effectLst>
                <a:latin typeface="微软雅黑" panose="020B0503020204020204" pitchFamily="34" charset="-122"/>
                <a:ea typeface="微软雅黑" panose="020B0503020204020204" pitchFamily="34" charset="-122"/>
              </a:endParaRPr>
            </a:p>
          </p:txBody>
        </p:sp>
      </p:grpSp>
      <p:pic>
        <p:nvPicPr>
          <p:cNvPr id="92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2294" y="1412776"/>
            <a:ext cx="6906090" cy="46293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矩形 5"/>
          <p:cNvSpPr/>
          <p:nvPr/>
        </p:nvSpPr>
        <p:spPr>
          <a:xfrm>
            <a:off x="251520" y="913152"/>
            <a:ext cx="5256584" cy="553998"/>
          </a:xfrm>
          <a:prstGeom prst="rect">
            <a:avLst/>
          </a:prstGeom>
        </p:spPr>
        <p:txBody>
          <a:bodyPr wrap="square">
            <a:spAutoFit/>
          </a:bodyPr>
          <a:lstStyle/>
          <a:p>
            <a:pPr eaLnBrk="1" fontAlgn="auto" hangingPunct="1">
              <a:lnSpc>
                <a:spcPct val="150000"/>
              </a:lnSpc>
              <a:spcBef>
                <a:spcPts val="0"/>
              </a:spcBef>
              <a:spcAft>
                <a:spcPts val="0"/>
              </a:spcAft>
              <a:defRPr/>
            </a:pPr>
            <a:r>
              <a:rPr lang="en-US" altLang="zh-CN" sz="2000" b="1" dirty="0" smtClean="0">
                <a:solidFill>
                  <a:schemeClr val="accent1">
                    <a:lumMod val="50000"/>
                  </a:schemeClr>
                </a:solidFill>
                <a:latin typeface="微软雅黑" pitchFamily="34" charset="-122"/>
                <a:ea typeface="微软雅黑" pitchFamily="34" charset="-122"/>
              </a:rPr>
              <a:t>Wind Capacity Additions Forecast</a:t>
            </a:r>
            <a:endParaRPr lang="en-US" altLang="zh-CN" sz="2000" b="1" dirty="0">
              <a:solidFill>
                <a:schemeClr val="accent1">
                  <a:lumMod val="50000"/>
                </a:schemeClr>
              </a:solidFill>
              <a:latin typeface="微软雅黑" pitchFamily="34" charset="-122"/>
              <a:ea typeface="微软雅黑" pitchFamily="34" charset="-122"/>
            </a:endParaRPr>
          </a:p>
        </p:txBody>
      </p:sp>
      <p:sp>
        <p:nvSpPr>
          <p:cNvPr id="7" name="矩形 6"/>
          <p:cNvSpPr/>
          <p:nvPr/>
        </p:nvSpPr>
        <p:spPr>
          <a:xfrm>
            <a:off x="1187624" y="6021288"/>
            <a:ext cx="6696744" cy="415498"/>
          </a:xfrm>
          <a:prstGeom prst="rect">
            <a:avLst/>
          </a:prstGeom>
        </p:spPr>
        <p:txBody>
          <a:bodyPr wrap="square">
            <a:spAutoFit/>
          </a:bodyPr>
          <a:lstStyle/>
          <a:p>
            <a:pPr eaLnBrk="1" fontAlgn="auto" hangingPunct="1">
              <a:lnSpc>
                <a:spcPct val="150000"/>
              </a:lnSpc>
              <a:spcBef>
                <a:spcPts val="0"/>
              </a:spcBef>
              <a:spcAft>
                <a:spcPts val="0"/>
              </a:spcAft>
              <a:defRPr/>
            </a:pPr>
            <a:r>
              <a:rPr lang="en-US" altLang="zh-CN" sz="1400" b="1" dirty="0">
                <a:solidFill>
                  <a:schemeClr val="accent1">
                    <a:lumMod val="50000"/>
                  </a:schemeClr>
                </a:solidFill>
                <a:latin typeface="微软雅黑" pitchFamily="34" charset="-122"/>
                <a:ea typeface="微软雅黑" pitchFamily="34" charset="-122"/>
              </a:rPr>
              <a:t>Wind capacity is forecast to grow by 324 GW and reach 839 GW by 2023</a:t>
            </a:r>
          </a:p>
        </p:txBody>
      </p:sp>
      <p:pic>
        <p:nvPicPr>
          <p:cNvPr id="1433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2444" y="3023989"/>
            <a:ext cx="1143000" cy="352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39"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90069" y="2327026"/>
            <a:ext cx="1095375" cy="409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5" name="直接箭头连接符 4"/>
          <p:cNvCxnSpPr>
            <a:endCxn id="14338" idx="2"/>
          </p:cNvCxnSpPr>
          <p:nvPr/>
        </p:nvCxnSpPr>
        <p:spPr>
          <a:xfrm flipH="1" flipV="1">
            <a:off x="3613944" y="3376414"/>
            <a:ext cx="954881" cy="98869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9" name="直接箭头连接符 8"/>
          <p:cNvCxnSpPr/>
          <p:nvPr/>
        </p:nvCxnSpPr>
        <p:spPr>
          <a:xfrm flipH="1" flipV="1">
            <a:off x="4091384" y="2736601"/>
            <a:ext cx="477441" cy="83641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14340"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84168" y="3573016"/>
            <a:ext cx="1171575"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41"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84168" y="2158552"/>
            <a:ext cx="1133475" cy="409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1" name="直接箭头连接符 10"/>
          <p:cNvCxnSpPr/>
          <p:nvPr/>
        </p:nvCxnSpPr>
        <p:spPr>
          <a:xfrm flipH="1" flipV="1">
            <a:off x="6804248" y="3954016"/>
            <a:ext cx="720080" cy="62711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3" name="直接箭头连接符 12"/>
          <p:cNvCxnSpPr>
            <a:endCxn id="14341" idx="2"/>
          </p:cNvCxnSpPr>
          <p:nvPr/>
        </p:nvCxnSpPr>
        <p:spPr>
          <a:xfrm flipH="1" flipV="1">
            <a:off x="6650906" y="2568127"/>
            <a:ext cx="873422" cy="100488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9312683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578" name="组合 9"/>
          <p:cNvGrpSpPr/>
          <p:nvPr/>
        </p:nvGrpSpPr>
        <p:grpSpPr>
          <a:xfrm>
            <a:off x="1692275" y="260350"/>
            <a:ext cx="6983413" cy="504825"/>
            <a:chOff x="1691680" y="260648"/>
            <a:chExt cx="6985098" cy="504056"/>
          </a:xfrm>
        </p:grpSpPr>
        <p:sp>
          <p:nvSpPr>
            <p:cNvPr id="2" name="圆角矩形 1"/>
            <p:cNvSpPr/>
            <p:nvPr/>
          </p:nvSpPr>
          <p:spPr>
            <a:xfrm>
              <a:off x="1691680" y="260648"/>
              <a:ext cx="6960514" cy="504056"/>
            </a:xfrm>
            <a:prstGeom prst="roundRect">
              <a:avLst/>
            </a:prstGeom>
          </p:spPr>
          <p:style>
            <a:lnRef idx="0">
              <a:schemeClr val="accent1"/>
            </a:lnRef>
            <a:fillRef idx="3">
              <a:schemeClr val="accent1"/>
            </a:fillRef>
            <a:effectRef idx="3">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mn-lt"/>
                <a:ea typeface="+mn-ea"/>
                <a:cs typeface="+mn-cs"/>
              </a:endParaRPr>
            </a:p>
          </p:txBody>
        </p:sp>
        <p:sp>
          <p:nvSpPr>
            <p:cNvPr id="3" name="TextBox 2"/>
            <p:cNvSpPr txBox="1"/>
            <p:nvPr/>
          </p:nvSpPr>
          <p:spPr>
            <a:xfrm>
              <a:off x="1763135" y="306616"/>
              <a:ext cx="6913643" cy="433433"/>
            </a:xfrm>
            <a:prstGeom prst="rect">
              <a:avLst/>
            </a:prstGeom>
            <a:noFill/>
          </p:spPr>
          <p:txBody>
            <a:bodyPr lIns="94616" tIns="47308" rIns="94616" bIns="47308">
              <a:spAutoFit/>
            </a:bodyPr>
            <a:lstStyle/>
            <a:p>
              <a:pPr lvl="0" algn="ctr" rtl="0" eaLnBrk="1" fontAlgn="auto" hangingPunct="1">
                <a:spcBef>
                  <a:spcPts val="0"/>
                </a:spcBef>
                <a:spcAft>
                  <a:spcPts val="0"/>
                </a:spcAft>
                <a:defRPr/>
              </a:pPr>
              <a:r>
                <a:rPr lang="en-US" altLang="zh-CN" sz="2200" b="1" spc="150" dirty="0">
                  <a:ln w="11430"/>
                  <a:solidFill>
                    <a:srgbClr val="F8F8F8"/>
                  </a:solidFill>
                  <a:effectLst>
                    <a:outerShdw blurRad="25400" algn="tl" rotWithShape="0">
                      <a:srgbClr val="000000">
                        <a:alpha val="43000"/>
                      </a:srgbClr>
                    </a:outerShdw>
                  </a:effectLst>
                  <a:latin typeface="微软雅黑" panose="020B0503020204020204" pitchFamily="34" charset="-122"/>
                  <a:ea typeface="微软雅黑" panose="020B0503020204020204" pitchFamily="34" charset="-122"/>
                </a:rPr>
                <a:t>2.Global New Energy Outlook</a:t>
              </a:r>
              <a:endParaRPr lang="zh-CN" altLang="en-US" sz="2200" b="1" spc="150" dirty="0">
                <a:ln w="11430"/>
                <a:solidFill>
                  <a:srgbClr val="F8F8F8"/>
                </a:solidFill>
                <a:effectLst>
                  <a:outerShdw blurRad="25400" algn="tl" rotWithShape="0">
                    <a:srgbClr val="000000">
                      <a:alpha val="43000"/>
                    </a:srgbClr>
                  </a:outerShdw>
                </a:effectLst>
                <a:latin typeface="微软雅黑" panose="020B0503020204020204" pitchFamily="34" charset="-122"/>
                <a:ea typeface="微软雅黑" panose="020B0503020204020204" pitchFamily="34" charset="-122"/>
              </a:endParaRPr>
            </a:p>
          </p:txBody>
        </p:sp>
      </p:grpSp>
      <p:sp>
        <p:nvSpPr>
          <p:cNvPr id="16" name="矩形 15"/>
          <p:cNvSpPr/>
          <p:nvPr/>
        </p:nvSpPr>
        <p:spPr>
          <a:xfrm>
            <a:off x="251520" y="913152"/>
            <a:ext cx="5256584" cy="553998"/>
          </a:xfrm>
          <a:prstGeom prst="rect">
            <a:avLst/>
          </a:prstGeom>
        </p:spPr>
        <p:txBody>
          <a:bodyPr wrap="square">
            <a:spAutoFit/>
          </a:bodyPr>
          <a:lstStyle/>
          <a:p>
            <a:pPr>
              <a:lnSpc>
                <a:spcPct val="150000"/>
              </a:lnSpc>
              <a:defRPr/>
            </a:pPr>
            <a:r>
              <a:rPr lang="en-US" altLang="zh-CN" sz="2000" b="1" dirty="0">
                <a:solidFill>
                  <a:schemeClr val="accent1">
                    <a:lumMod val="50000"/>
                  </a:schemeClr>
                </a:solidFill>
                <a:latin typeface="微软雅黑" pitchFamily="34" charset="-122"/>
                <a:ea typeface="微软雅黑" pitchFamily="34" charset="-122"/>
              </a:rPr>
              <a:t>Pumped Storage Plant Global Status</a:t>
            </a:r>
          </a:p>
        </p:txBody>
      </p:sp>
      <p:grpSp>
        <p:nvGrpSpPr>
          <p:cNvPr id="17" name="组合 16"/>
          <p:cNvGrpSpPr/>
          <p:nvPr/>
        </p:nvGrpSpPr>
        <p:grpSpPr>
          <a:xfrm>
            <a:off x="0" y="1634048"/>
            <a:ext cx="9144000" cy="5018654"/>
            <a:chOff x="2311400" y="1476375"/>
            <a:chExt cx="9880600" cy="5189484"/>
          </a:xfrm>
        </p:grpSpPr>
        <p:pic>
          <p:nvPicPr>
            <p:cNvPr id="18" name="图片 17" descr="Dashboard 1.png"/>
            <p:cNvPicPr>
              <a:picLocks noChangeAspect="1"/>
            </p:cNvPicPr>
            <p:nvPr/>
          </p:nvPicPr>
          <p:blipFill>
            <a:blip r:embed="rId3" cstate="print"/>
            <a:srcRect l="6280" t="22042" r="21906" b="33704"/>
            <a:stretch>
              <a:fillRect/>
            </a:stretch>
          </p:blipFill>
          <p:spPr>
            <a:xfrm>
              <a:off x="2311400" y="1476375"/>
              <a:ext cx="9880600" cy="5189484"/>
            </a:xfrm>
            <a:prstGeom prst="rect">
              <a:avLst/>
            </a:prstGeom>
          </p:spPr>
        </p:pic>
        <p:sp>
          <p:nvSpPr>
            <p:cNvPr id="19" name="椭圆 18"/>
            <p:cNvSpPr/>
            <p:nvPr/>
          </p:nvSpPr>
          <p:spPr>
            <a:xfrm rot="2430931">
              <a:off x="10047241" y="2998242"/>
              <a:ext cx="1012382" cy="1692728"/>
            </a:xfrm>
            <a:prstGeom prst="ellipse">
              <a:avLst/>
            </a:prstGeom>
            <a:noFill/>
            <a:ln w="38100">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n>
                  <a:solidFill>
                    <a:schemeClr val="tx1"/>
                  </a:solidFill>
                  <a:prstDash val="sysDash"/>
                </a:ln>
              </a:endParaRPr>
            </a:p>
          </p:txBody>
        </p:sp>
        <p:sp>
          <p:nvSpPr>
            <p:cNvPr id="20" name="椭圆 19"/>
            <p:cNvSpPr/>
            <p:nvPr/>
          </p:nvSpPr>
          <p:spPr>
            <a:xfrm rot="3656033">
              <a:off x="7095179" y="2551368"/>
              <a:ext cx="895745" cy="1356272"/>
            </a:xfrm>
            <a:prstGeom prst="ellipse">
              <a:avLst/>
            </a:prstGeom>
            <a:noFill/>
            <a:ln w="38100">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n>
                  <a:solidFill>
                    <a:schemeClr val="tx1"/>
                  </a:solidFill>
                  <a:prstDash val="sysDash"/>
                </a:ln>
              </a:endParaRPr>
            </a:p>
          </p:txBody>
        </p:sp>
        <p:sp>
          <p:nvSpPr>
            <p:cNvPr id="21" name="椭圆 20"/>
            <p:cNvSpPr/>
            <p:nvPr/>
          </p:nvSpPr>
          <p:spPr>
            <a:xfrm rot="5244167">
              <a:off x="4182626" y="2769082"/>
              <a:ext cx="693747" cy="1516804"/>
            </a:xfrm>
            <a:prstGeom prst="ellipse">
              <a:avLst/>
            </a:prstGeom>
            <a:noFill/>
            <a:ln w="38100">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n>
                  <a:solidFill>
                    <a:schemeClr val="tx1"/>
                  </a:solidFill>
                  <a:prstDash val="sysDash"/>
                </a:ln>
              </a:endParaRPr>
            </a:p>
          </p:txBody>
        </p:sp>
      </p:grpSp>
      <p:graphicFrame>
        <p:nvGraphicFramePr>
          <p:cNvPr id="22" name="图表 21"/>
          <p:cNvGraphicFramePr/>
          <p:nvPr>
            <p:extLst>
              <p:ext uri="{D42A27DB-BD31-4B8C-83A1-F6EECF244321}">
                <p14:modId xmlns:p14="http://schemas.microsoft.com/office/powerpoint/2010/main" val="3038896620"/>
              </p:ext>
            </p:extLst>
          </p:nvPr>
        </p:nvGraphicFramePr>
        <p:xfrm>
          <a:off x="5282629" y="5179518"/>
          <a:ext cx="3609975" cy="1352550"/>
        </p:xfrm>
        <a:graphic>
          <a:graphicData uri="http://schemas.openxmlformats.org/drawingml/2006/chart">
            <c:chart xmlns:c="http://schemas.openxmlformats.org/drawingml/2006/chart" xmlns:r="http://schemas.openxmlformats.org/officeDocument/2006/relationships" r:id="rId4"/>
          </a:graphicData>
        </a:graphic>
      </p:graphicFrame>
      <p:sp>
        <p:nvSpPr>
          <p:cNvPr id="23" name="projects…"/>
          <p:cNvSpPr/>
          <p:nvPr/>
        </p:nvSpPr>
        <p:spPr>
          <a:xfrm>
            <a:off x="336098" y="1752429"/>
            <a:ext cx="3742208" cy="1267014"/>
          </a:xfrm>
          <a:prstGeom prst="rect">
            <a:avLst/>
          </a:prstGeom>
          <a:noFill/>
          <a:ln>
            <a:noFill/>
          </a:ln>
          <a:extLst>
            <a:ext uri="{C572A759-6A51-4108-AA02-DFA0A04FC94B}">
              <ma14:wrappingTextBoxFlag xmlns="" xmlns:ma14="http://schemas.microsoft.com/office/mac/drawingml/2011/main" val="1"/>
            </a:ext>
          </a:extLst>
        </p:spPr>
        <p:style>
          <a:lnRef idx="2">
            <a:schemeClr val="dk1"/>
          </a:lnRef>
          <a:fillRef idx="1">
            <a:schemeClr val="lt1"/>
          </a:fillRef>
          <a:effectRef idx="0">
            <a:schemeClr val="dk1"/>
          </a:effectRef>
          <a:fontRef idx="minor">
            <a:schemeClr val="dk1"/>
          </a:fontRef>
        </p:style>
        <p:txBody>
          <a:bodyPr wrap="square" lIns="25400" tIns="25400" rIns="25400" bIns="25400" anchor="b">
            <a:spAutoFit/>
          </a:bodyPr>
          <a:lstStyle/>
          <a:p>
            <a:pPr>
              <a:spcBef>
                <a:spcPts val="600"/>
              </a:spcBef>
            </a:pPr>
            <a:r>
              <a:rPr lang="en-US" altLang="zh-CN" sz="1600" u="sng" dirty="0" smtClean="0">
                <a:solidFill>
                  <a:srgbClr val="195876"/>
                </a:solidFill>
                <a:latin typeface="Arial" panose="020B0604020202020204" pitchFamily="34" charset="0"/>
                <a:ea typeface="Raleway" panose="020B0003030101060003" pitchFamily="2" charset="0"/>
                <a:cs typeface="Arial" panose="020B0604020202020204" pitchFamily="34" charset="0"/>
              </a:rPr>
              <a:t>Global PSP Capacity    </a:t>
            </a:r>
            <a:r>
              <a:rPr lang="en-US" altLang="zh-CN" sz="1600" b="1" u="sng" dirty="0" smtClean="0">
                <a:solidFill>
                  <a:srgbClr val="195876"/>
                </a:solidFill>
                <a:latin typeface="Arial" panose="020B0604020202020204" pitchFamily="34" charset="0"/>
                <a:ea typeface="Raleway" panose="020B0003030101060003" pitchFamily="2" charset="0"/>
                <a:cs typeface="Arial" panose="020B0604020202020204" pitchFamily="34" charset="0"/>
              </a:rPr>
              <a:t>153,041</a:t>
            </a:r>
            <a:r>
              <a:rPr lang="en-US" altLang="zh-CN" sz="1600" u="sng" dirty="0" smtClean="0">
                <a:solidFill>
                  <a:srgbClr val="195876"/>
                </a:solidFill>
                <a:latin typeface="Arial" panose="020B0604020202020204" pitchFamily="34" charset="0"/>
                <a:ea typeface="Raleway" panose="020B0003030101060003" pitchFamily="2" charset="0"/>
                <a:cs typeface="Arial" panose="020B0604020202020204" pitchFamily="34" charset="0"/>
              </a:rPr>
              <a:t> MW</a:t>
            </a:r>
          </a:p>
          <a:p>
            <a:pPr>
              <a:spcBef>
                <a:spcPts val="600"/>
              </a:spcBef>
            </a:pPr>
            <a:r>
              <a:rPr lang="en-US" altLang="zh-CN" sz="1600" u="sng" dirty="0" smtClean="0">
                <a:solidFill>
                  <a:srgbClr val="195876"/>
                </a:solidFill>
                <a:latin typeface="Arial" panose="020B0604020202020204" pitchFamily="34" charset="0"/>
                <a:ea typeface="Raleway" panose="020B0003030101060003" pitchFamily="2" charset="0"/>
                <a:cs typeface="Arial" panose="020B0604020202020204" pitchFamily="34" charset="0"/>
              </a:rPr>
              <a:t>East  Asia and Pacific     66,454 MW</a:t>
            </a:r>
          </a:p>
          <a:p>
            <a:pPr>
              <a:spcBef>
                <a:spcPts val="600"/>
              </a:spcBef>
            </a:pPr>
            <a:r>
              <a:rPr lang="en-US" altLang="zh-CN" sz="1600" u="sng" dirty="0" smtClean="0">
                <a:solidFill>
                  <a:srgbClr val="195876"/>
                </a:solidFill>
                <a:latin typeface="Arial" panose="020B0604020202020204" pitchFamily="34" charset="0"/>
                <a:ea typeface="Raleway" panose="020B0003030101060003" pitchFamily="2" charset="0"/>
                <a:cs typeface="Arial" panose="020B0604020202020204" pitchFamily="34" charset="0"/>
              </a:rPr>
              <a:t>Europe                            51,769 MW</a:t>
            </a:r>
          </a:p>
          <a:p>
            <a:pPr>
              <a:spcBef>
                <a:spcPts val="600"/>
              </a:spcBef>
            </a:pPr>
            <a:r>
              <a:rPr lang="en-US" altLang="zh-CN" sz="1600" u="sng" dirty="0" smtClean="0">
                <a:solidFill>
                  <a:srgbClr val="195876"/>
                </a:solidFill>
                <a:latin typeface="Arial" panose="020B0604020202020204" pitchFamily="34" charset="0"/>
                <a:ea typeface="Raleway" panose="020B0003030101060003" pitchFamily="2" charset="0"/>
                <a:cs typeface="Arial" panose="020B0604020202020204" pitchFamily="34" charset="0"/>
              </a:rPr>
              <a:t>North America                 22,986 MW</a:t>
            </a:r>
            <a:endParaRPr lang="en-US" altLang="zh-CN" sz="1600" u="sng" dirty="0">
              <a:solidFill>
                <a:srgbClr val="195876"/>
              </a:solidFill>
              <a:latin typeface="Arial" panose="020B0604020202020204" pitchFamily="34" charset="0"/>
              <a:ea typeface="Raleway" panose="020B0003030101060003" pitchFamily="2" charset="0"/>
              <a:cs typeface="Arial" panose="020B0604020202020204" pitchFamily="34" charset="0"/>
            </a:endParaRPr>
          </a:p>
        </p:txBody>
      </p:sp>
    </p:spTree>
    <p:extLst>
      <p:ext uri="{BB962C8B-B14F-4D97-AF65-F5344CB8AC3E}">
        <p14:creationId xmlns:p14="http://schemas.microsoft.com/office/powerpoint/2010/main" val="1158599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up)">
                                      <p:cBhvr>
                                        <p:cTn id="7" dur="500"/>
                                        <p:tgtEl>
                                          <p:spTgt spid="23"/>
                                        </p:tgtEl>
                                      </p:cBhvr>
                                    </p:animEffect>
                                  </p:childTnLst>
                                </p:cTn>
                              </p:par>
                            </p:childTnLst>
                          </p:cTn>
                        </p:par>
                        <p:par>
                          <p:cTn id="8" fill="hold">
                            <p:stCondLst>
                              <p:cond delay="500"/>
                            </p:stCondLst>
                            <p:childTnLst>
                              <p:par>
                                <p:cTn id="9" presetID="14" presetClass="entr" presetSubtype="5" fill="hold" grpId="0"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randombar(vertical)">
                                      <p:cBhvr>
                                        <p:cTn id="11"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2" grpId="0">
        <p:bldAsOne/>
      </p:bldGraphic>
      <p:bldP spid="2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单圆角矩形 12"/>
          <p:cNvSpPr/>
          <p:nvPr/>
        </p:nvSpPr>
        <p:spPr>
          <a:xfrm>
            <a:off x="2317750" y="1989138"/>
            <a:ext cx="5926138" cy="933450"/>
          </a:xfrm>
          <a:prstGeom prst="round1Rect">
            <a:avLst/>
          </a:prstGeom>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7" name="TextBox 6"/>
          <p:cNvSpPr txBox="1"/>
          <p:nvPr/>
        </p:nvSpPr>
        <p:spPr>
          <a:xfrm>
            <a:off x="2555776" y="2132856"/>
            <a:ext cx="4836580" cy="646331"/>
          </a:xfrm>
          <a:prstGeom prst="rect">
            <a:avLst/>
          </a:prstGeom>
          <a:noFill/>
        </p:spPr>
        <p:txBody>
          <a:bodyPr wrap="none">
            <a:spAutoFit/>
            <a:scene3d>
              <a:camera prst="orthographicFront"/>
              <a:lightRig rig="soft" dir="t">
                <a:rot lat="0" lon="0" rev="10800000"/>
              </a:lightRig>
            </a:scene3d>
            <a:sp3d>
              <a:bevelT w="27940" h="12700"/>
              <a:contourClr>
                <a:srgbClr val="DDDDDD"/>
              </a:contourClr>
            </a:sp3d>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3600" b="1" i="0" u="none" strike="noStrike" kern="1200" cap="none" spc="-150" normalizeH="0" baseline="0" noProof="0" dirty="0" smtClean="0">
                <a:ln w="11430"/>
                <a:solidFill>
                  <a:srgbClr val="F8F8F8"/>
                </a:solidFill>
                <a:effectLst>
                  <a:outerShdw blurRad="25400" algn="tl" rotWithShape="0">
                    <a:srgbClr val="000000">
                      <a:alpha val="43000"/>
                    </a:srgbClr>
                  </a:outerShdw>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rPr>
              <a:t>Win-Win Corporation</a:t>
            </a:r>
            <a:endParaRPr kumimoji="0" lang="zh-CN" altLang="en-US" sz="3600" b="1" i="0" u="none" strike="noStrike" kern="1200" cap="none" spc="-150" normalizeH="0" baseline="0" noProof="0" dirty="0">
              <a:ln w="11430"/>
              <a:solidFill>
                <a:srgbClr val="F8F8F8"/>
              </a:solidFill>
              <a:effectLst>
                <a:outerShdw blurRad="25400" algn="tl" rotWithShape="0">
                  <a:srgbClr val="000000">
                    <a:alpha val="43000"/>
                  </a:srgbClr>
                </a:outerShdw>
              </a:effectLst>
              <a:uLnTx/>
              <a:uFillTx/>
              <a:latin typeface="+mn-lt"/>
              <a:ea typeface="+mn-ea"/>
              <a:cs typeface="+mn-cs"/>
            </a:endParaRPr>
          </a:p>
        </p:txBody>
      </p:sp>
      <p:sp>
        <p:nvSpPr>
          <p:cNvPr id="14" name="单圆角矩形 13"/>
          <p:cNvSpPr/>
          <p:nvPr/>
        </p:nvSpPr>
        <p:spPr>
          <a:xfrm flipH="1">
            <a:off x="1331913" y="1998663"/>
            <a:ext cx="936625" cy="930275"/>
          </a:xfrm>
          <a:prstGeom prst="round1Rect">
            <a:avLst/>
          </a:prstGeom>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8" name="文本框 9"/>
          <p:cNvSpPr txBox="1">
            <a:spLocks noChangeArrowheads="1"/>
          </p:cNvSpPr>
          <p:nvPr/>
        </p:nvSpPr>
        <p:spPr bwMode="auto">
          <a:xfrm>
            <a:off x="1422675" y="2057799"/>
            <a:ext cx="773061" cy="874395"/>
          </a:xfrm>
          <a:prstGeom prst="rect">
            <a:avLst/>
          </a:prstGeom>
          <a:noFill/>
          <a:ln w="9525">
            <a:noFill/>
            <a:miter lim="800000"/>
          </a:ln>
        </p:spPr>
        <p:txBody>
          <a:bodyPr>
            <a:spAutoFit/>
            <a:scene3d>
              <a:camera prst="orthographicFront"/>
              <a:lightRig rig="soft" dir="t">
                <a:rot lat="0" lon="0" rev="10800000"/>
              </a:lightRig>
            </a:scene3d>
            <a:sp3d>
              <a:bevelT w="27940" h="12700"/>
              <a:contourClr>
                <a:srgbClr val="DDDDDD"/>
              </a:contourClr>
            </a:sp3d>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4800" b="1" i="0" u="none" strike="noStrike" kern="1200" cap="none" spc="150" normalizeH="0" baseline="0" noProof="0" dirty="0">
                <a:ln w="11430"/>
                <a:solidFill>
                  <a:srgbClr val="F8F8F8"/>
                </a:solidFill>
                <a:effectLst>
                  <a:outerShdw blurRad="25400" algn="tl" rotWithShape="0">
                    <a:srgbClr val="000000">
                      <a:alpha val="43000"/>
                    </a:srgbClr>
                  </a:outerShdw>
                </a:effectLst>
                <a:uLnTx/>
                <a:uFillTx/>
                <a:latin typeface="微软雅黑" panose="020B0503020204020204" pitchFamily="34" charset="-122"/>
                <a:ea typeface="微软雅黑" panose="020B0503020204020204" pitchFamily="34" charset="-122"/>
                <a:cs typeface="+mn-cs"/>
              </a:rPr>
              <a:t>3</a:t>
            </a:r>
          </a:p>
        </p:txBody>
      </p:sp>
      <p:pic>
        <p:nvPicPr>
          <p:cNvPr id="86024" name="Picture 11" descr="C:\Users\Administrator\Desktop\2016.3 电建国际PPT\图片\埃塞俄比亚阿达玛二期风力发电项目.jpg"/>
          <p:cNvPicPr>
            <a:picLocks noChangeAspect="1"/>
          </p:cNvPicPr>
          <p:nvPr/>
        </p:nvPicPr>
        <p:blipFill>
          <a:blip r:embed="rId3"/>
          <a:stretch>
            <a:fillRect/>
          </a:stretch>
        </p:blipFill>
        <p:spPr>
          <a:xfrm>
            <a:off x="3771900" y="2928938"/>
            <a:ext cx="2371725" cy="1428750"/>
          </a:xfrm>
          <a:prstGeom prst="rect">
            <a:avLst/>
          </a:prstGeom>
          <a:noFill/>
          <a:ln w="9525">
            <a:noFill/>
          </a:ln>
        </p:spPr>
      </p:pic>
      <p:pic>
        <p:nvPicPr>
          <p:cNvPr id="9" name="图片 49"/>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331912" y="2932193"/>
            <a:ext cx="2439988" cy="14254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 descr="E:\151012-产假期间工作交接\4. 图片整理及展览\附件1：图片整理\国外项目\1.Energy\Photovoltaic Power\阿尔及利亚光伏电站照片\阿尔及利亚光伏电站照片Algeria, Photovoltaic Power Station\阿尔及利亚光伏电站照片\IMG_3383.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43624" y="2932194"/>
            <a:ext cx="2100263" cy="14254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2997761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extBox 2"/>
          <p:cNvSpPr txBox="1"/>
          <p:nvPr/>
        </p:nvSpPr>
        <p:spPr>
          <a:xfrm>
            <a:off x="6773366" y="260350"/>
            <a:ext cx="1543050" cy="585788"/>
          </a:xfrm>
          <a:prstGeom prst="rect">
            <a:avLst/>
          </a:prstGeom>
          <a:noFill/>
          <a:ln w="9525">
            <a:noFill/>
          </a:ln>
        </p:spPr>
        <p:txBody>
          <a:bodyPr wrap="none">
            <a:spAutoFit/>
          </a:bodyPr>
          <a:lstStyle/>
          <a:p>
            <a:pPr lvl="0" eaLnBrk="1" hangingPunct="1"/>
            <a:r>
              <a:rPr lang="en-US" altLang="zh-CN" sz="3200" b="1" dirty="0">
                <a:solidFill>
                  <a:srgbClr val="0070C0"/>
                </a:solidFill>
                <a:latin typeface="Calibri" panose="020F0502020204030204" pitchFamily="34" charset="0"/>
                <a:ea typeface="宋体" panose="02010600030101010101" pitchFamily="2" charset="-122"/>
              </a:rPr>
              <a:t>Content</a:t>
            </a:r>
            <a:endParaRPr lang="zh-CN" altLang="en-US" sz="2800" b="1" dirty="0">
              <a:solidFill>
                <a:srgbClr val="0070C0"/>
              </a:solidFill>
              <a:latin typeface="Calibri" panose="020F0502020204030204" pitchFamily="34" charset="0"/>
              <a:ea typeface="宋体" panose="02010600030101010101" pitchFamily="2" charset="-122"/>
            </a:endParaRPr>
          </a:p>
        </p:txBody>
      </p:sp>
      <p:cxnSp>
        <p:nvCxnSpPr>
          <p:cNvPr id="18" name="直接连接符 17"/>
          <p:cNvCxnSpPr/>
          <p:nvPr/>
        </p:nvCxnSpPr>
        <p:spPr>
          <a:xfrm>
            <a:off x="827088" y="765175"/>
            <a:ext cx="7489825" cy="0"/>
          </a:xfrm>
          <a:prstGeom prst="line">
            <a:avLst/>
          </a:prstGeom>
          <a:ln>
            <a:prstDash val="sysDot"/>
          </a:ln>
        </p:spPr>
        <p:style>
          <a:lnRef idx="1">
            <a:schemeClr val="accent1"/>
          </a:lnRef>
          <a:fillRef idx="0">
            <a:schemeClr val="accent1"/>
          </a:fillRef>
          <a:effectRef idx="0">
            <a:schemeClr val="accent1"/>
          </a:effectRef>
          <a:fontRef idx="minor">
            <a:schemeClr val="tx1"/>
          </a:fontRef>
        </p:style>
      </p:cxnSp>
      <p:pic>
        <p:nvPicPr>
          <p:cNvPr id="15" name="Picture 2" descr="C:\Users\Administrator\Desktop\2016.3 电建国际PPT\1512231023080292864.jpg"/>
          <p:cNvPicPr>
            <a:picLocks noChangeAspect="1" noChangeArrowheads="1"/>
          </p:cNvPicPr>
          <p:nvPr/>
        </p:nvPicPr>
        <p:blipFill>
          <a:blip r:embed="rId3" cstate="print"/>
          <a:srcRect/>
          <a:stretch>
            <a:fillRect/>
          </a:stretch>
        </p:blipFill>
        <p:spPr bwMode="auto">
          <a:xfrm>
            <a:off x="571500" y="857250"/>
            <a:ext cx="8001000" cy="217360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4" name="对角圆角矩形 23"/>
          <p:cNvSpPr/>
          <p:nvPr/>
        </p:nvSpPr>
        <p:spPr>
          <a:xfrm>
            <a:off x="571500" y="4160520"/>
            <a:ext cx="8001000" cy="642938"/>
          </a:xfrm>
          <a:prstGeom prst="round2DiagRect">
            <a:avLst/>
          </a:prstGeom>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600" b="0" i="0" u="none" strike="noStrike" kern="1200" cap="none" spc="0" normalizeH="0" baseline="0" noProof="0">
              <a:ln>
                <a:noFill/>
              </a:ln>
              <a:solidFill>
                <a:srgbClr val="0070C0"/>
              </a:solidFill>
              <a:effectLst/>
              <a:uLnTx/>
              <a:uFillTx/>
              <a:latin typeface="+mn-lt"/>
              <a:ea typeface="+mn-ea"/>
              <a:cs typeface="+mn-cs"/>
            </a:endParaRPr>
          </a:p>
        </p:txBody>
      </p:sp>
      <p:sp>
        <p:nvSpPr>
          <p:cNvPr id="28" name="TextBox 27"/>
          <p:cNvSpPr txBox="1"/>
          <p:nvPr/>
        </p:nvSpPr>
        <p:spPr>
          <a:xfrm>
            <a:off x="642910" y="4217671"/>
            <a:ext cx="5585274" cy="461665"/>
          </a:xfrm>
          <a:prstGeom prst="rect">
            <a:avLst/>
          </a:prstGeom>
          <a:noFill/>
        </p:spPr>
        <p:txBody>
          <a:bodyPr>
            <a:spAutoFit/>
            <a:scene3d>
              <a:camera prst="orthographicFront"/>
              <a:lightRig rig="soft" dir="t">
                <a:rot lat="0" lon="0" rev="10800000"/>
              </a:lightRig>
            </a:scene3d>
            <a:sp3d>
              <a:bevelT w="27940" h="12700"/>
              <a:contourClr>
                <a:srgbClr val="DDDDDD"/>
              </a:contourClr>
            </a:sp3d>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400" b="1" i="0" u="none" strike="noStrike" kern="1200" cap="none" spc="150" normalizeH="0" baseline="0" noProof="0" dirty="0" smtClean="0">
                <a:ln w="11430"/>
                <a:solidFill>
                  <a:srgbClr val="F8F8F8"/>
                </a:solidFill>
                <a:effectLst>
                  <a:outerShdw blurRad="25400" algn="tl" rotWithShape="0">
                    <a:srgbClr val="000000">
                      <a:alpha val="43000"/>
                    </a:srgbClr>
                  </a:outerShdw>
                </a:effectLst>
                <a:uLnTx/>
                <a:uFillTx/>
                <a:latin typeface="微软雅黑" panose="020B0503020204020204" pitchFamily="34" charset="-122"/>
                <a:ea typeface="微软雅黑" panose="020B0503020204020204" pitchFamily="34" charset="-122"/>
                <a:cs typeface="+mn-cs"/>
              </a:rPr>
              <a:t>Global</a:t>
            </a:r>
            <a:r>
              <a:rPr kumimoji="0" lang="en-US" altLang="zh-CN" sz="2400" b="1" i="0" u="none" strike="noStrike" kern="1200" cap="none" spc="150" normalizeH="0" noProof="0" dirty="0" smtClean="0">
                <a:ln w="11430"/>
                <a:solidFill>
                  <a:srgbClr val="F8F8F8"/>
                </a:solidFill>
                <a:effectLst>
                  <a:outerShdw blurRad="25400" algn="tl" rotWithShape="0">
                    <a:srgbClr val="000000">
                      <a:alpha val="43000"/>
                    </a:srgbClr>
                  </a:outerShdw>
                </a:effectLst>
                <a:uLnTx/>
                <a:uFillTx/>
                <a:latin typeface="微软雅黑" panose="020B0503020204020204" pitchFamily="34" charset="-122"/>
                <a:ea typeface="微软雅黑" panose="020B0503020204020204" pitchFamily="34" charset="-122"/>
                <a:cs typeface="+mn-cs"/>
              </a:rPr>
              <a:t> New Energy Outlook</a:t>
            </a:r>
            <a:endParaRPr kumimoji="0" lang="zh-CN" altLang="en-US" sz="2400" b="1" i="0" u="none" strike="noStrike" kern="1200" cap="none" spc="150" normalizeH="0" baseline="0" noProof="0" dirty="0">
              <a:ln w="11430"/>
              <a:solidFill>
                <a:srgbClr val="F8F8F8"/>
              </a:solidFill>
              <a:effectLst>
                <a:outerShdw blurRad="25400" algn="tl" rotWithShape="0">
                  <a:srgbClr val="000000">
                    <a:alpha val="43000"/>
                  </a:srgbClr>
                </a:outerShdw>
              </a:effectLst>
              <a:uLnTx/>
              <a:uFillTx/>
              <a:latin typeface="微软雅黑" panose="020B0503020204020204" pitchFamily="34" charset="-122"/>
              <a:ea typeface="微软雅黑" panose="020B0503020204020204" pitchFamily="34" charset="-122"/>
              <a:cs typeface="+mn-cs"/>
            </a:endParaRPr>
          </a:p>
        </p:txBody>
      </p:sp>
      <p:sp>
        <p:nvSpPr>
          <p:cNvPr id="29" name="TextBox 28"/>
          <p:cNvSpPr txBox="1"/>
          <p:nvPr/>
        </p:nvSpPr>
        <p:spPr>
          <a:xfrm>
            <a:off x="7409300" y="4289109"/>
            <a:ext cx="948914" cy="338554"/>
          </a:xfrm>
          <a:prstGeom prst="rect">
            <a:avLst/>
          </a:prstGeom>
          <a:noFill/>
        </p:spPr>
        <p:txBody>
          <a:bodyPr wrap="none">
            <a:spAutoFit/>
            <a:scene3d>
              <a:camera prst="orthographicFront"/>
              <a:lightRig rig="soft" dir="t">
                <a:rot lat="0" lon="0" rev="10800000"/>
              </a:lightRig>
            </a:scene3d>
            <a:sp3d>
              <a:bevelT w="27940" h="12700"/>
              <a:contourClr>
                <a:srgbClr val="DDDDDD"/>
              </a:contourClr>
            </a:sp3d>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600" b="1" i="0" u="none" strike="noStrike" kern="1200" cap="none" spc="150" normalizeH="0" baseline="0" noProof="0" dirty="0">
                <a:ln w="11430"/>
                <a:solidFill>
                  <a:srgbClr val="F8F8F8"/>
                </a:solidFill>
                <a:effectLst>
                  <a:outerShdw blurRad="25400" algn="tl" rotWithShape="0">
                    <a:srgbClr val="000000">
                      <a:alpha val="43000"/>
                    </a:srgbClr>
                  </a:outerShdw>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rPr>
              <a:t>PART2</a:t>
            </a:r>
            <a:endParaRPr kumimoji="0" lang="zh-CN" altLang="en-US" sz="1600" b="1" i="0" u="none" strike="noStrike" kern="1200" cap="none" spc="150" normalizeH="0" baseline="0" noProof="0" dirty="0">
              <a:ln w="11430"/>
              <a:solidFill>
                <a:srgbClr val="F8F8F8"/>
              </a:solidFill>
              <a:effectLst>
                <a:outerShdw blurRad="25400" algn="tl" rotWithShape="0">
                  <a:srgbClr val="000000">
                    <a:alpha val="43000"/>
                  </a:srgbClr>
                </a:outerShdw>
              </a:effectLst>
              <a:uLnTx/>
              <a:uFillTx/>
              <a:latin typeface="+mn-lt"/>
              <a:ea typeface="+mn-ea"/>
              <a:cs typeface="+mn-cs"/>
            </a:endParaRPr>
          </a:p>
        </p:txBody>
      </p:sp>
      <p:sp>
        <p:nvSpPr>
          <p:cNvPr id="30" name="对角圆角矩形 29"/>
          <p:cNvSpPr/>
          <p:nvPr/>
        </p:nvSpPr>
        <p:spPr>
          <a:xfrm>
            <a:off x="571500" y="4901883"/>
            <a:ext cx="8001000" cy="642938"/>
          </a:xfrm>
          <a:prstGeom prst="round2DiagRect">
            <a:avLst/>
          </a:prstGeom>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600" b="0" i="0" u="none" strike="noStrike" kern="1200" cap="none" spc="0" normalizeH="0" baseline="0" noProof="0">
              <a:ln>
                <a:noFill/>
              </a:ln>
              <a:solidFill>
                <a:srgbClr val="0070C0"/>
              </a:solidFill>
              <a:effectLst/>
              <a:uLnTx/>
              <a:uFillTx/>
              <a:latin typeface="+mn-lt"/>
              <a:ea typeface="+mn-ea"/>
              <a:cs typeface="+mn-cs"/>
            </a:endParaRPr>
          </a:p>
        </p:txBody>
      </p:sp>
      <p:sp>
        <p:nvSpPr>
          <p:cNvPr id="31" name="TextBox 30"/>
          <p:cNvSpPr txBox="1"/>
          <p:nvPr/>
        </p:nvSpPr>
        <p:spPr>
          <a:xfrm>
            <a:off x="642909" y="4970452"/>
            <a:ext cx="6786610" cy="461665"/>
          </a:xfrm>
          <a:prstGeom prst="rect">
            <a:avLst/>
          </a:prstGeom>
          <a:noFill/>
        </p:spPr>
        <p:txBody>
          <a:bodyPr>
            <a:spAutoFit/>
            <a:scene3d>
              <a:camera prst="orthographicFront"/>
              <a:lightRig rig="soft" dir="t">
                <a:rot lat="0" lon="0" rev="10800000"/>
              </a:lightRig>
            </a:scene3d>
            <a:sp3d>
              <a:bevelT w="27940" h="12700"/>
              <a:contourClr>
                <a:srgbClr val="DDDDDD"/>
              </a:contourClr>
            </a:sp3d>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400" b="1" i="0" u="none" strike="noStrike" kern="1200" cap="none" spc="150" normalizeH="0" baseline="0" noProof="0" dirty="0" smtClean="0">
                <a:ln w="11430"/>
                <a:solidFill>
                  <a:srgbClr val="F8F8F8"/>
                </a:solidFill>
                <a:effectLst>
                  <a:outerShdw blurRad="25400" algn="tl" rotWithShape="0">
                    <a:srgbClr val="000000">
                      <a:alpha val="43000"/>
                    </a:srgbClr>
                  </a:outerShdw>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rPr>
              <a:t>Win-Win Corporation</a:t>
            </a:r>
            <a:endParaRPr kumimoji="0" lang="zh-CN" altLang="en-US" sz="2400" b="1" i="0" u="none" strike="noStrike" kern="1200" cap="none" spc="150" normalizeH="0" baseline="0" noProof="0" dirty="0">
              <a:ln w="11430"/>
              <a:solidFill>
                <a:srgbClr val="F8F8F8"/>
              </a:solidFill>
              <a:effectLst>
                <a:outerShdw blurRad="25400" algn="tl" rotWithShape="0">
                  <a:srgbClr val="000000">
                    <a:alpha val="43000"/>
                  </a:srgbClr>
                </a:outerShdw>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endParaRPr>
          </a:p>
        </p:txBody>
      </p:sp>
      <p:sp>
        <p:nvSpPr>
          <p:cNvPr id="32" name="TextBox 31"/>
          <p:cNvSpPr txBox="1"/>
          <p:nvPr/>
        </p:nvSpPr>
        <p:spPr>
          <a:xfrm>
            <a:off x="7429519" y="5022124"/>
            <a:ext cx="948915" cy="338555"/>
          </a:xfrm>
          <a:prstGeom prst="rect">
            <a:avLst/>
          </a:prstGeom>
          <a:noFill/>
        </p:spPr>
        <p:txBody>
          <a:bodyPr wrap="none">
            <a:spAutoFit/>
            <a:scene3d>
              <a:camera prst="orthographicFront"/>
              <a:lightRig rig="soft" dir="t">
                <a:rot lat="0" lon="0" rev="10800000"/>
              </a:lightRig>
            </a:scene3d>
            <a:sp3d>
              <a:bevelT w="27940" h="12700"/>
              <a:contourClr>
                <a:srgbClr val="DDDDDD"/>
              </a:contourClr>
            </a:sp3d>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600" b="1" i="0" u="none" strike="noStrike" kern="1200" cap="none" spc="150" normalizeH="0" baseline="0" noProof="0" dirty="0">
                <a:ln w="11430"/>
                <a:solidFill>
                  <a:srgbClr val="F8F8F8"/>
                </a:solidFill>
                <a:effectLst>
                  <a:outerShdw blurRad="25400" algn="tl" rotWithShape="0">
                    <a:srgbClr val="000000">
                      <a:alpha val="43000"/>
                    </a:srgbClr>
                  </a:outerShdw>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rPr>
              <a:t>PART3</a:t>
            </a:r>
            <a:endParaRPr kumimoji="0" lang="zh-CN" altLang="en-US" sz="1600" b="1" i="0" u="none" strike="noStrike" kern="1200" cap="none" spc="150" normalizeH="0" baseline="0" noProof="0" dirty="0">
              <a:ln w="11430"/>
              <a:solidFill>
                <a:srgbClr val="F8F8F8"/>
              </a:solidFill>
              <a:effectLst>
                <a:outerShdw blurRad="25400" algn="tl" rotWithShape="0">
                  <a:srgbClr val="000000">
                    <a:alpha val="43000"/>
                  </a:srgbClr>
                </a:outerShdw>
              </a:effectLst>
              <a:uLnTx/>
              <a:uFillTx/>
              <a:latin typeface="+mn-lt"/>
              <a:ea typeface="+mn-ea"/>
              <a:cs typeface="+mn-cs"/>
            </a:endParaRPr>
          </a:p>
        </p:txBody>
      </p:sp>
      <p:sp>
        <p:nvSpPr>
          <p:cNvPr id="2" name="对角圆角矩形 1"/>
          <p:cNvSpPr/>
          <p:nvPr/>
        </p:nvSpPr>
        <p:spPr>
          <a:xfrm>
            <a:off x="571500" y="3422968"/>
            <a:ext cx="8001000" cy="642938"/>
          </a:xfrm>
          <a:prstGeom prst="round2DiagRect">
            <a:avLst/>
          </a:prstGeom>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600" b="0" i="0" u="none" strike="noStrike" kern="1200" cap="none" spc="0" normalizeH="0" baseline="0" noProof="0">
              <a:ln>
                <a:noFill/>
              </a:ln>
              <a:solidFill>
                <a:srgbClr val="0070C0"/>
              </a:solidFill>
              <a:effectLst/>
              <a:uLnTx/>
              <a:uFillTx/>
              <a:latin typeface="+mn-lt"/>
              <a:ea typeface="+mn-ea"/>
              <a:cs typeface="+mn-cs"/>
            </a:endParaRPr>
          </a:p>
        </p:txBody>
      </p:sp>
      <p:sp>
        <p:nvSpPr>
          <p:cNvPr id="3" name="TextBox 13"/>
          <p:cNvSpPr txBox="1"/>
          <p:nvPr/>
        </p:nvSpPr>
        <p:spPr>
          <a:xfrm>
            <a:off x="642909" y="3494401"/>
            <a:ext cx="5801298" cy="461665"/>
          </a:xfrm>
          <a:prstGeom prst="rect">
            <a:avLst/>
          </a:prstGeom>
          <a:noFill/>
        </p:spPr>
        <p:txBody>
          <a:bodyPr>
            <a:spAutoFit/>
            <a:scene3d>
              <a:camera prst="orthographicFront"/>
              <a:lightRig rig="soft" dir="t">
                <a:rot lat="0" lon="0" rev="10800000"/>
              </a:lightRig>
            </a:scene3d>
            <a:sp3d>
              <a:bevelT w="27940" h="12700"/>
              <a:contourClr>
                <a:srgbClr val="DDDDDD"/>
              </a:contourClr>
            </a:sp3d>
          </a:bodyPr>
          <a:lstStyle/>
          <a:p>
            <a:pPr lvl="0" rtl="0" eaLnBrk="1" fontAlgn="auto" hangingPunct="1">
              <a:spcBef>
                <a:spcPts val="0"/>
              </a:spcBef>
              <a:spcAft>
                <a:spcPts val="0"/>
              </a:spcAft>
              <a:defRPr/>
            </a:pPr>
            <a:r>
              <a:rPr lang="en-US" altLang="zh-CN" sz="2400" b="1" spc="-150" dirty="0" smtClean="0">
                <a:ln w="11430"/>
                <a:solidFill>
                  <a:srgbClr val="F8F8F8"/>
                </a:solidFill>
                <a:effectLst>
                  <a:outerShdw blurRad="25400" algn="tl" rotWithShape="0">
                    <a:srgbClr val="000000">
                      <a:alpha val="43000"/>
                    </a:srgbClr>
                  </a:outerShdw>
                </a:effectLst>
                <a:latin typeface="微软雅黑" panose="020B0503020204020204" pitchFamily="34" charset="-122"/>
                <a:ea typeface="微软雅黑" panose="020B0503020204020204" pitchFamily="34" charset="-122"/>
                <a:sym typeface="微软雅黑" panose="020B0503020204020204" pitchFamily="34" charset="-122"/>
              </a:rPr>
              <a:t>About  POWERCHINA</a:t>
            </a:r>
            <a:endParaRPr lang="zh-CN" altLang="en-US" sz="2400" b="1" spc="-150" dirty="0">
              <a:ln w="11430"/>
              <a:solidFill>
                <a:srgbClr val="F8F8F8"/>
              </a:solidFill>
              <a:effectLst>
                <a:outerShdw blurRad="25400" algn="tl" rotWithShape="0">
                  <a:srgbClr val="000000">
                    <a:alpha val="43000"/>
                  </a:srgbClr>
                </a:outerShdw>
              </a:effectLst>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 name="TextBox 15"/>
          <p:cNvSpPr txBox="1"/>
          <p:nvPr/>
        </p:nvSpPr>
        <p:spPr>
          <a:xfrm>
            <a:off x="7409300" y="3565839"/>
            <a:ext cx="948914" cy="338554"/>
          </a:xfrm>
          <a:prstGeom prst="rect">
            <a:avLst/>
          </a:prstGeom>
          <a:noFill/>
        </p:spPr>
        <p:txBody>
          <a:bodyPr wrap="none">
            <a:spAutoFit/>
            <a:scene3d>
              <a:camera prst="orthographicFront"/>
              <a:lightRig rig="soft" dir="t">
                <a:rot lat="0" lon="0" rev="10800000"/>
              </a:lightRig>
            </a:scene3d>
            <a:sp3d>
              <a:bevelT w="27940" h="12700"/>
              <a:contourClr>
                <a:srgbClr val="DDDDDD"/>
              </a:contourClr>
            </a:sp3d>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600" b="1" i="0" u="none" strike="noStrike" kern="1200" cap="none" spc="150" normalizeH="0" baseline="0" noProof="0" dirty="0">
                <a:ln w="11430"/>
                <a:solidFill>
                  <a:srgbClr val="F8F8F8"/>
                </a:solidFill>
                <a:effectLst>
                  <a:outerShdw blurRad="25400" algn="tl" rotWithShape="0">
                    <a:srgbClr val="000000">
                      <a:alpha val="43000"/>
                    </a:srgbClr>
                  </a:outerShdw>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rPr>
              <a:t>PART1</a:t>
            </a:r>
            <a:endParaRPr kumimoji="0" lang="zh-CN" altLang="en-US" sz="1600" b="1" i="0" u="none" strike="noStrike" kern="1200" cap="none" spc="150" normalizeH="0" baseline="0" noProof="0" dirty="0">
              <a:ln w="11430"/>
              <a:solidFill>
                <a:srgbClr val="F8F8F8"/>
              </a:solidFill>
              <a:effectLst>
                <a:outerShdw blurRad="25400" algn="tl" rotWithShape="0">
                  <a:srgbClr val="000000">
                    <a:alpha val="43000"/>
                  </a:srgbClr>
                </a:outerShdw>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578" name="组合 9"/>
          <p:cNvGrpSpPr/>
          <p:nvPr/>
        </p:nvGrpSpPr>
        <p:grpSpPr>
          <a:xfrm>
            <a:off x="1692275" y="260350"/>
            <a:ext cx="6983413" cy="504825"/>
            <a:chOff x="1691680" y="260648"/>
            <a:chExt cx="6985098" cy="504056"/>
          </a:xfrm>
        </p:grpSpPr>
        <p:sp>
          <p:nvSpPr>
            <p:cNvPr id="2" name="圆角矩形 1"/>
            <p:cNvSpPr/>
            <p:nvPr/>
          </p:nvSpPr>
          <p:spPr>
            <a:xfrm>
              <a:off x="1691680" y="260648"/>
              <a:ext cx="6960514" cy="504056"/>
            </a:xfrm>
            <a:prstGeom prst="roundRect">
              <a:avLst/>
            </a:prstGeom>
          </p:spPr>
          <p:style>
            <a:lnRef idx="0">
              <a:schemeClr val="accent1"/>
            </a:lnRef>
            <a:fillRef idx="3">
              <a:schemeClr val="accent1"/>
            </a:fillRef>
            <a:effectRef idx="3">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mn-lt"/>
                <a:ea typeface="+mn-ea"/>
                <a:cs typeface="+mn-cs"/>
              </a:endParaRPr>
            </a:p>
          </p:txBody>
        </p:sp>
        <p:sp>
          <p:nvSpPr>
            <p:cNvPr id="3" name="TextBox 2"/>
            <p:cNvSpPr txBox="1"/>
            <p:nvPr/>
          </p:nvSpPr>
          <p:spPr>
            <a:xfrm>
              <a:off x="1763135" y="306616"/>
              <a:ext cx="6913643" cy="433433"/>
            </a:xfrm>
            <a:prstGeom prst="rect">
              <a:avLst/>
            </a:prstGeom>
            <a:noFill/>
          </p:spPr>
          <p:txBody>
            <a:bodyPr lIns="94616" tIns="47308" rIns="94616" bIns="47308">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200" b="1" i="0" u="none" strike="noStrike" kern="1200" cap="none" spc="150" normalizeH="0" baseline="0" noProof="0" dirty="0" smtClean="0">
                  <a:ln w="11430"/>
                  <a:solidFill>
                    <a:srgbClr val="F8F8F8"/>
                  </a:solidFill>
                  <a:effectLst>
                    <a:outerShdw blurRad="25400" algn="tl" rotWithShape="0">
                      <a:srgbClr val="000000">
                        <a:alpha val="43000"/>
                      </a:srgbClr>
                    </a:outerShdw>
                  </a:effectLst>
                  <a:uLnTx/>
                  <a:uFillTx/>
                  <a:latin typeface="微软雅黑" panose="020B0503020204020204" pitchFamily="34" charset="-122"/>
                  <a:ea typeface="微软雅黑" panose="020B0503020204020204" pitchFamily="34" charset="-122"/>
                  <a:cs typeface="+mn-cs"/>
                </a:rPr>
                <a:t>3.Win-Win Corporation</a:t>
              </a:r>
              <a:endParaRPr kumimoji="0" lang="zh-CN" altLang="en-US" sz="2200" b="1" i="0" u="none" strike="noStrike" kern="1200" cap="none" spc="150" normalizeH="0" baseline="0" noProof="0" dirty="0">
                <a:ln w="11430"/>
                <a:solidFill>
                  <a:srgbClr val="F8F8F8"/>
                </a:solidFill>
                <a:effectLst>
                  <a:outerShdw blurRad="25400" algn="tl" rotWithShape="0">
                    <a:srgbClr val="000000">
                      <a:alpha val="43000"/>
                    </a:srgbClr>
                  </a:outerShdw>
                </a:effectLst>
                <a:uLnTx/>
                <a:uFillTx/>
                <a:latin typeface="微软雅黑" panose="020B0503020204020204" pitchFamily="34" charset="-122"/>
                <a:ea typeface="微软雅黑" panose="020B0503020204020204" pitchFamily="34" charset="-122"/>
                <a:cs typeface="+mn-cs"/>
              </a:endParaRPr>
            </a:p>
          </p:txBody>
        </p:sp>
      </p:grpSp>
      <p:sp>
        <p:nvSpPr>
          <p:cNvPr id="9" name="对角圆角矩形 8"/>
          <p:cNvSpPr/>
          <p:nvPr/>
        </p:nvSpPr>
        <p:spPr>
          <a:xfrm>
            <a:off x="571500" y="2065982"/>
            <a:ext cx="8001000" cy="642938"/>
          </a:xfrm>
          <a:prstGeom prst="round2DiagRect">
            <a:avLst/>
          </a:prstGeom>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600" b="0" i="0" u="none" strike="noStrike" kern="1200" cap="none" spc="0" normalizeH="0" baseline="0" noProof="0">
              <a:ln>
                <a:noFill/>
              </a:ln>
              <a:solidFill>
                <a:srgbClr val="0070C0"/>
              </a:solidFill>
              <a:effectLst/>
              <a:uLnTx/>
              <a:uFillTx/>
              <a:latin typeface="+mn-lt"/>
              <a:ea typeface="+mn-ea"/>
              <a:cs typeface="+mn-cs"/>
            </a:endParaRPr>
          </a:p>
        </p:txBody>
      </p:sp>
      <p:sp>
        <p:nvSpPr>
          <p:cNvPr id="10" name="TextBox 9"/>
          <p:cNvSpPr txBox="1"/>
          <p:nvPr/>
        </p:nvSpPr>
        <p:spPr>
          <a:xfrm>
            <a:off x="642910" y="2206581"/>
            <a:ext cx="5585274" cy="307777"/>
          </a:xfrm>
          <a:prstGeom prst="rect">
            <a:avLst/>
          </a:prstGeom>
          <a:noFill/>
        </p:spPr>
        <p:txBody>
          <a:bodyPr>
            <a:spAutoFit/>
            <a:scene3d>
              <a:camera prst="orthographicFront"/>
              <a:lightRig rig="soft" dir="t">
                <a:rot lat="0" lon="0" rev="10800000"/>
              </a:lightRig>
            </a:scene3d>
            <a:sp3d>
              <a:bevelT w="27940" h="12700"/>
              <a:contourClr>
                <a:srgbClr val="DDDDDD"/>
              </a:contourClr>
            </a:sp3d>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400" b="1" i="0" u="none" strike="noStrike" kern="1200" cap="none" spc="150" normalizeH="0" baseline="0" noProof="0" dirty="0" smtClean="0">
                <a:ln w="11430"/>
                <a:solidFill>
                  <a:srgbClr val="F8F8F8"/>
                </a:solidFill>
                <a:effectLst>
                  <a:outerShdw blurRad="25400" algn="tl" rotWithShape="0">
                    <a:srgbClr val="000000">
                      <a:alpha val="43000"/>
                    </a:srgbClr>
                  </a:outerShdw>
                </a:effectLst>
                <a:uLnTx/>
                <a:uFillTx/>
                <a:latin typeface="微软雅黑" panose="020B0503020204020204" pitchFamily="34" charset="-122"/>
                <a:ea typeface="微软雅黑" panose="020B0503020204020204" pitchFamily="34" charset="-122"/>
                <a:cs typeface="+mn-cs"/>
              </a:rPr>
              <a:t>Corporation with Industrial/Financial Investors</a:t>
            </a:r>
            <a:endParaRPr kumimoji="0" lang="zh-CN" altLang="en-US" sz="1400" b="1" i="0" u="none" strike="noStrike" kern="1200" cap="none" spc="150" normalizeH="0" baseline="0" noProof="0" dirty="0">
              <a:ln w="11430"/>
              <a:solidFill>
                <a:srgbClr val="F8F8F8"/>
              </a:solidFill>
              <a:effectLst>
                <a:outerShdw blurRad="25400" algn="tl" rotWithShape="0">
                  <a:srgbClr val="000000">
                    <a:alpha val="43000"/>
                  </a:srgbClr>
                </a:outerShdw>
              </a:effectLst>
              <a:uLnTx/>
              <a:uFillTx/>
              <a:latin typeface="微软雅黑" panose="020B0503020204020204" pitchFamily="34" charset="-122"/>
              <a:ea typeface="微软雅黑" panose="020B0503020204020204" pitchFamily="34" charset="-122"/>
              <a:cs typeface="+mn-cs"/>
            </a:endParaRPr>
          </a:p>
        </p:txBody>
      </p:sp>
      <p:sp>
        <p:nvSpPr>
          <p:cNvPr id="11" name="TextBox 10"/>
          <p:cNvSpPr txBox="1"/>
          <p:nvPr/>
        </p:nvSpPr>
        <p:spPr>
          <a:xfrm>
            <a:off x="7308304" y="2278019"/>
            <a:ext cx="1170513" cy="338554"/>
          </a:xfrm>
          <a:prstGeom prst="rect">
            <a:avLst/>
          </a:prstGeom>
          <a:noFill/>
        </p:spPr>
        <p:txBody>
          <a:bodyPr wrap="none">
            <a:spAutoFit/>
            <a:scene3d>
              <a:camera prst="orthographicFront"/>
              <a:lightRig rig="soft" dir="t">
                <a:rot lat="0" lon="0" rev="10800000"/>
              </a:lightRig>
            </a:scene3d>
            <a:sp3d>
              <a:bevelT w="27940" h="12700"/>
              <a:contourClr>
                <a:srgbClr val="DDDDDD"/>
              </a:contourClr>
            </a:sp3d>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600" b="1" i="0" u="none" strike="noStrike" kern="1200" cap="none" spc="150" normalizeH="0" baseline="0" noProof="0" dirty="0" smtClean="0">
                <a:ln w="11430"/>
                <a:solidFill>
                  <a:srgbClr val="F8F8F8"/>
                </a:solidFill>
                <a:effectLst>
                  <a:outerShdw blurRad="25400" algn="tl" rotWithShape="0">
                    <a:srgbClr val="000000">
                      <a:alpha val="43000"/>
                    </a:srgbClr>
                  </a:outerShdw>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rPr>
              <a:t>Model 1</a:t>
            </a:r>
            <a:endParaRPr kumimoji="0" lang="zh-CN" altLang="en-US" sz="1600" b="1" i="0" u="none" strike="noStrike" kern="1200" cap="none" spc="150" normalizeH="0" baseline="0" noProof="0" dirty="0">
              <a:ln w="11430"/>
              <a:solidFill>
                <a:srgbClr val="F8F8F8"/>
              </a:solidFill>
              <a:effectLst>
                <a:outerShdw blurRad="25400" algn="tl" rotWithShape="0">
                  <a:srgbClr val="000000">
                    <a:alpha val="43000"/>
                  </a:srgbClr>
                </a:outerShdw>
              </a:effectLst>
              <a:uLnTx/>
              <a:uFillTx/>
              <a:latin typeface="+mn-lt"/>
              <a:ea typeface="+mn-ea"/>
              <a:cs typeface="+mn-cs"/>
            </a:endParaRPr>
          </a:p>
        </p:txBody>
      </p:sp>
      <p:sp>
        <p:nvSpPr>
          <p:cNvPr id="12" name="对角圆角矩形 11"/>
          <p:cNvSpPr/>
          <p:nvPr/>
        </p:nvSpPr>
        <p:spPr>
          <a:xfrm>
            <a:off x="571500" y="3002086"/>
            <a:ext cx="8001000" cy="642938"/>
          </a:xfrm>
          <a:prstGeom prst="round2DiagRect">
            <a:avLst/>
          </a:prstGeom>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600" b="0" i="0" u="none" strike="noStrike" kern="1200" cap="none" spc="0" normalizeH="0" baseline="0" noProof="0">
              <a:ln>
                <a:noFill/>
              </a:ln>
              <a:solidFill>
                <a:srgbClr val="0070C0"/>
              </a:solidFill>
              <a:effectLst/>
              <a:uLnTx/>
              <a:uFillTx/>
              <a:latin typeface="+mn-lt"/>
              <a:ea typeface="+mn-ea"/>
              <a:cs typeface="+mn-cs"/>
            </a:endParaRPr>
          </a:p>
        </p:txBody>
      </p:sp>
      <p:sp>
        <p:nvSpPr>
          <p:cNvPr id="13" name="TextBox 12"/>
          <p:cNvSpPr txBox="1"/>
          <p:nvPr/>
        </p:nvSpPr>
        <p:spPr>
          <a:xfrm>
            <a:off x="642909" y="3068960"/>
            <a:ext cx="6786610" cy="461665"/>
          </a:xfrm>
          <a:prstGeom prst="rect">
            <a:avLst/>
          </a:prstGeom>
          <a:noFill/>
        </p:spPr>
        <p:txBody>
          <a:bodyPr>
            <a:spAutoFit/>
            <a:scene3d>
              <a:camera prst="orthographicFront"/>
              <a:lightRig rig="soft" dir="t">
                <a:rot lat="0" lon="0" rev="10800000"/>
              </a:lightRig>
            </a:scene3d>
            <a:sp3d>
              <a:bevelT w="27940" h="12700"/>
              <a:contourClr>
                <a:srgbClr val="DDDDDD"/>
              </a:contourClr>
            </a:sp3d>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CN" sz="1400" b="1" spc="150" dirty="0">
                <a:ln w="11430"/>
                <a:solidFill>
                  <a:srgbClr val="F8F8F8"/>
                </a:solidFill>
                <a:effectLst>
                  <a:outerShdw blurRad="25400" algn="tl" rotWithShape="0">
                    <a:srgbClr val="000000">
                      <a:alpha val="43000"/>
                    </a:srgbClr>
                  </a:outerShdw>
                </a:effectLst>
                <a:latin typeface="微软雅黑" panose="020B0503020204020204" pitchFamily="34" charset="-122"/>
                <a:ea typeface="微软雅黑" panose="020B0503020204020204" pitchFamily="34" charset="-122"/>
                <a:cs typeface="+mn-cs"/>
                <a:sym typeface="微软雅黑" panose="020B0503020204020204" pitchFamily="34" charset="-122"/>
              </a:rPr>
              <a:t>Corporation</a:t>
            </a:r>
            <a:r>
              <a:rPr kumimoji="0" lang="en-US" altLang="zh-CN" sz="2400" b="1" i="0" u="none" strike="noStrike" kern="1200" cap="none" spc="150" normalizeH="0" noProof="0" dirty="0" smtClean="0">
                <a:ln w="11430"/>
                <a:solidFill>
                  <a:srgbClr val="F8F8F8"/>
                </a:solidFill>
                <a:effectLst>
                  <a:outerShdw blurRad="25400" algn="tl" rotWithShape="0">
                    <a:srgbClr val="000000">
                      <a:alpha val="43000"/>
                    </a:srgbClr>
                  </a:outerShdw>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rPr>
              <a:t> </a:t>
            </a:r>
            <a:r>
              <a:rPr lang="en-US" altLang="zh-CN" sz="1400" b="1" spc="150" dirty="0">
                <a:ln w="11430"/>
                <a:solidFill>
                  <a:srgbClr val="F8F8F8"/>
                </a:solidFill>
                <a:effectLst>
                  <a:outerShdw blurRad="25400" algn="tl" rotWithShape="0">
                    <a:srgbClr val="000000">
                      <a:alpha val="43000"/>
                    </a:srgbClr>
                  </a:outerShdw>
                </a:effectLst>
                <a:latin typeface="微软雅黑" panose="020B0503020204020204" pitchFamily="34" charset="-122"/>
                <a:ea typeface="微软雅黑" panose="020B0503020204020204" pitchFamily="34" charset="-122"/>
                <a:cs typeface="+mn-cs"/>
                <a:sym typeface="微软雅黑" panose="020B0503020204020204" pitchFamily="34" charset="-122"/>
              </a:rPr>
              <a:t>with</a:t>
            </a:r>
            <a:r>
              <a:rPr kumimoji="0" lang="en-US" altLang="zh-CN" sz="2400" b="1" i="0" u="none" strike="noStrike" kern="1200" cap="none" spc="150" normalizeH="0" noProof="0" dirty="0" smtClean="0">
                <a:ln w="11430"/>
                <a:solidFill>
                  <a:srgbClr val="F8F8F8"/>
                </a:solidFill>
                <a:effectLst>
                  <a:outerShdw blurRad="25400" algn="tl" rotWithShape="0">
                    <a:srgbClr val="000000">
                      <a:alpha val="43000"/>
                    </a:srgbClr>
                  </a:outerShdw>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rPr>
              <a:t> </a:t>
            </a:r>
            <a:r>
              <a:rPr lang="en-US" altLang="zh-CN" sz="1400" b="1" spc="150" dirty="0">
                <a:ln w="11430"/>
                <a:solidFill>
                  <a:srgbClr val="F8F8F8"/>
                </a:solidFill>
                <a:effectLst>
                  <a:outerShdw blurRad="25400" algn="tl" rotWithShape="0">
                    <a:srgbClr val="000000">
                      <a:alpha val="43000"/>
                    </a:srgbClr>
                  </a:outerShdw>
                </a:effectLst>
                <a:latin typeface="微软雅黑" panose="020B0503020204020204" pitchFamily="34" charset="-122"/>
                <a:ea typeface="微软雅黑" panose="020B0503020204020204" pitchFamily="34" charset="-122"/>
                <a:cs typeface="+mn-cs"/>
                <a:sym typeface="微软雅黑" panose="020B0503020204020204" pitchFamily="34" charset="-122"/>
              </a:rPr>
              <a:t>Equipment</a:t>
            </a:r>
            <a:r>
              <a:rPr kumimoji="0" lang="en-US" altLang="zh-CN" sz="2400" b="1" i="0" u="none" strike="noStrike" kern="1200" cap="none" spc="150" normalizeH="0" noProof="0" dirty="0" smtClean="0">
                <a:ln w="11430"/>
                <a:solidFill>
                  <a:srgbClr val="F8F8F8"/>
                </a:solidFill>
                <a:effectLst>
                  <a:outerShdw blurRad="25400" algn="tl" rotWithShape="0">
                    <a:srgbClr val="000000">
                      <a:alpha val="43000"/>
                    </a:srgbClr>
                  </a:outerShdw>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rPr>
              <a:t> </a:t>
            </a:r>
            <a:r>
              <a:rPr lang="en-US" altLang="zh-CN" sz="1400" b="1" spc="150" dirty="0" smtClean="0">
                <a:ln w="11430"/>
                <a:solidFill>
                  <a:srgbClr val="F8F8F8"/>
                </a:solidFill>
                <a:effectLst>
                  <a:outerShdw blurRad="25400" algn="tl" rotWithShape="0">
                    <a:srgbClr val="000000">
                      <a:alpha val="43000"/>
                    </a:srgbClr>
                  </a:outerShdw>
                </a:effectLst>
                <a:latin typeface="微软雅黑" panose="020B0503020204020204" pitchFamily="34" charset="-122"/>
                <a:ea typeface="微软雅黑" panose="020B0503020204020204" pitchFamily="34" charset="-122"/>
                <a:cs typeface="+mn-cs"/>
                <a:sym typeface="微软雅黑" panose="020B0503020204020204" pitchFamily="34" charset="-122"/>
              </a:rPr>
              <a:t>Suppliers</a:t>
            </a:r>
            <a:endParaRPr lang="zh-CN" altLang="en-US" sz="1400" b="1" spc="150" dirty="0">
              <a:ln w="11430"/>
              <a:solidFill>
                <a:srgbClr val="F8F8F8"/>
              </a:solidFill>
              <a:effectLst>
                <a:outerShdw blurRad="25400" algn="tl" rotWithShape="0">
                  <a:srgbClr val="000000">
                    <a:alpha val="43000"/>
                  </a:srgbClr>
                </a:outerShdw>
              </a:effectLst>
              <a:latin typeface="微软雅黑" panose="020B0503020204020204" pitchFamily="34" charset="-122"/>
              <a:ea typeface="微软雅黑" panose="020B0503020204020204" pitchFamily="34" charset="-122"/>
              <a:cs typeface="+mn-cs"/>
              <a:sym typeface="微软雅黑" panose="020B0503020204020204" pitchFamily="34" charset="-122"/>
            </a:endParaRPr>
          </a:p>
        </p:txBody>
      </p:sp>
      <p:sp>
        <p:nvSpPr>
          <p:cNvPr id="14" name="TextBox 13"/>
          <p:cNvSpPr txBox="1"/>
          <p:nvPr/>
        </p:nvSpPr>
        <p:spPr>
          <a:xfrm>
            <a:off x="7308304" y="3162454"/>
            <a:ext cx="1170513" cy="338554"/>
          </a:xfrm>
          <a:prstGeom prst="rect">
            <a:avLst/>
          </a:prstGeom>
          <a:noFill/>
        </p:spPr>
        <p:txBody>
          <a:bodyPr wrap="none">
            <a:spAutoFit/>
            <a:scene3d>
              <a:camera prst="orthographicFront"/>
              <a:lightRig rig="soft" dir="t">
                <a:rot lat="0" lon="0" rev="10800000"/>
              </a:lightRig>
            </a:scene3d>
            <a:sp3d>
              <a:bevelT w="27940" h="12700"/>
              <a:contourClr>
                <a:srgbClr val="DDDDDD"/>
              </a:contourClr>
            </a:sp3d>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600" b="1" i="0" u="none" strike="noStrike" kern="1200" cap="none" spc="150" normalizeH="0" baseline="0" noProof="0" dirty="0" smtClean="0">
                <a:ln w="11430"/>
                <a:solidFill>
                  <a:srgbClr val="F8F8F8"/>
                </a:solidFill>
                <a:effectLst>
                  <a:outerShdw blurRad="25400" algn="tl" rotWithShape="0">
                    <a:srgbClr val="000000">
                      <a:alpha val="43000"/>
                    </a:srgbClr>
                  </a:outerShdw>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rPr>
              <a:t>Model</a:t>
            </a:r>
            <a:r>
              <a:rPr kumimoji="0" lang="en-US" altLang="zh-CN" sz="1600" b="1" i="0" u="none" strike="noStrike" kern="1200" cap="none" spc="150" normalizeH="0" noProof="0" dirty="0" smtClean="0">
                <a:ln w="11430"/>
                <a:solidFill>
                  <a:srgbClr val="F8F8F8"/>
                </a:solidFill>
                <a:effectLst>
                  <a:outerShdw blurRad="25400" algn="tl" rotWithShape="0">
                    <a:srgbClr val="000000">
                      <a:alpha val="43000"/>
                    </a:srgbClr>
                  </a:outerShdw>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rPr>
              <a:t> </a:t>
            </a:r>
            <a:r>
              <a:rPr kumimoji="0" lang="en-US" altLang="zh-CN" sz="1600" b="1" i="0" u="none" strike="noStrike" kern="1200" cap="none" spc="150" normalizeH="0" baseline="0" noProof="0" dirty="0" smtClean="0">
                <a:ln w="11430"/>
                <a:solidFill>
                  <a:srgbClr val="F8F8F8"/>
                </a:solidFill>
                <a:effectLst>
                  <a:outerShdw blurRad="25400" algn="tl" rotWithShape="0">
                    <a:srgbClr val="000000">
                      <a:alpha val="43000"/>
                    </a:srgbClr>
                  </a:outerShdw>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rPr>
              <a:t>2</a:t>
            </a:r>
            <a:endParaRPr kumimoji="0" lang="zh-CN" altLang="en-US" sz="1600" b="1" i="0" u="none" strike="noStrike" kern="1200" cap="none" spc="150" normalizeH="0" baseline="0" noProof="0" dirty="0">
              <a:ln w="11430"/>
              <a:solidFill>
                <a:srgbClr val="F8F8F8"/>
              </a:solidFill>
              <a:effectLst>
                <a:outerShdw blurRad="25400" algn="tl" rotWithShape="0">
                  <a:srgbClr val="000000">
                    <a:alpha val="43000"/>
                  </a:srgbClr>
                </a:outerShdw>
              </a:effectLst>
              <a:uLnTx/>
              <a:uFillTx/>
              <a:latin typeface="+mn-lt"/>
              <a:ea typeface="+mn-ea"/>
              <a:cs typeface="+mn-cs"/>
            </a:endParaRPr>
          </a:p>
        </p:txBody>
      </p:sp>
      <p:sp>
        <p:nvSpPr>
          <p:cNvPr id="15" name="对角圆角矩形 14"/>
          <p:cNvSpPr/>
          <p:nvPr/>
        </p:nvSpPr>
        <p:spPr>
          <a:xfrm>
            <a:off x="571500" y="3938190"/>
            <a:ext cx="8001000" cy="642938"/>
          </a:xfrm>
          <a:prstGeom prst="round2DiagRect">
            <a:avLst/>
          </a:prstGeom>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600" b="0" i="0" u="none" strike="noStrike" kern="1200" cap="none" spc="0" normalizeH="0" baseline="0" noProof="0">
              <a:ln>
                <a:noFill/>
              </a:ln>
              <a:solidFill>
                <a:srgbClr val="0070C0"/>
              </a:solidFill>
              <a:effectLst/>
              <a:uLnTx/>
              <a:uFillTx/>
              <a:latin typeface="+mn-lt"/>
              <a:ea typeface="+mn-ea"/>
              <a:cs typeface="+mn-cs"/>
            </a:endParaRPr>
          </a:p>
        </p:txBody>
      </p:sp>
      <p:sp>
        <p:nvSpPr>
          <p:cNvPr id="16" name="TextBox 15"/>
          <p:cNvSpPr txBox="1"/>
          <p:nvPr/>
        </p:nvSpPr>
        <p:spPr>
          <a:xfrm>
            <a:off x="642910" y="3975447"/>
            <a:ext cx="6897971" cy="461665"/>
          </a:xfrm>
          <a:prstGeom prst="rect">
            <a:avLst/>
          </a:prstGeom>
          <a:noFill/>
        </p:spPr>
        <p:txBody>
          <a:bodyPr>
            <a:spAutoFit/>
            <a:scene3d>
              <a:camera prst="orthographicFront"/>
              <a:lightRig rig="soft" dir="t">
                <a:rot lat="0" lon="0" rev="10800000"/>
              </a:lightRig>
            </a:scene3d>
            <a:sp3d>
              <a:bevelT w="27940" h="12700"/>
              <a:contourClr>
                <a:srgbClr val="DDDDDD"/>
              </a:contourClr>
            </a:sp3d>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CN" sz="1400" b="1" spc="150" dirty="0">
                <a:ln w="11430"/>
                <a:solidFill>
                  <a:srgbClr val="F8F8F8"/>
                </a:solidFill>
                <a:effectLst>
                  <a:outerShdw blurRad="25400" algn="tl" rotWithShape="0">
                    <a:srgbClr val="000000">
                      <a:alpha val="43000"/>
                    </a:srgbClr>
                  </a:outerShdw>
                </a:effectLst>
                <a:latin typeface="微软雅黑" panose="020B0503020204020204" pitchFamily="34" charset="-122"/>
                <a:ea typeface="微软雅黑" panose="020B0503020204020204" pitchFamily="34" charset="-122"/>
                <a:cs typeface="+mn-cs"/>
                <a:sym typeface="微软雅黑" panose="020B0503020204020204" pitchFamily="34" charset="-122"/>
              </a:rPr>
              <a:t>Corporation</a:t>
            </a:r>
            <a:r>
              <a:rPr kumimoji="0" lang="en-US" altLang="zh-CN" sz="2400" b="1" i="0" u="none" strike="noStrike" kern="1200" cap="none" spc="150" normalizeH="0" baseline="0" noProof="0" dirty="0" smtClean="0">
                <a:ln w="11430"/>
                <a:solidFill>
                  <a:srgbClr val="F8F8F8"/>
                </a:solidFill>
                <a:effectLst>
                  <a:outerShdw blurRad="25400" algn="tl" rotWithShape="0">
                    <a:srgbClr val="000000">
                      <a:alpha val="43000"/>
                    </a:srgbClr>
                  </a:outerShdw>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rPr>
              <a:t> </a:t>
            </a:r>
            <a:r>
              <a:rPr lang="en-US" altLang="zh-CN" sz="1400" b="1" spc="150" dirty="0">
                <a:ln w="11430"/>
                <a:solidFill>
                  <a:srgbClr val="F8F8F8"/>
                </a:solidFill>
                <a:effectLst>
                  <a:outerShdw blurRad="25400" algn="tl" rotWithShape="0">
                    <a:srgbClr val="000000">
                      <a:alpha val="43000"/>
                    </a:srgbClr>
                  </a:outerShdw>
                </a:effectLst>
                <a:latin typeface="微软雅黑" panose="020B0503020204020204" pitchFamily="34" charset="-122"/>
                <a:ea typeface="微软雅黑" panose="020B0503020204020204" pitchFamily="34" charset="-122"/>
                <a:cs typeface="+mn-cs"/>
                <a:sym typeface="微软雅黑" panose="020B0503020204020204" pitchFamily="34" charset="-122"/>
              </a:rPr>
              <a:t>with</a:t>
            </a:r>
            <a:r>
              <a:rPr kumimoji="0" lang="en-US" altLang="zh-CN" sz="2400" b="1" i="0" u="none" strike="noStrike" kern="1200" cap="none" spc="150" normalizeH="0" baseline="0" noProof="0" dirty="0" smtClean="0">
                <a:ln w="11430"/>
                <a:solidFill>
                  <a:srgbClr val="F8F8F8"/>
                </a:solidFill>
                <a:effectLst>
                  <a:outerShdw blurRad="25400" algn="tl" rotWithShape="0">
                    <a:srgbClr val="000000">
                      <a:alpha val="43000"/>
                    </a:srgbClr>
                  </a:outerShdw>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rPr>
              <a:t> </a:t>
            </a:r>
            <a:r>
              <a:rPr lang="en-US" altLang="zh-CN" sz="1400" b="1" spc="150" dirty="0">
                <a:ln w="11430"/>
                <a:solidFill>
                  <a:srgbClr val="F8F8F8"/>
                </a:solidFill>
                <a:effectLst>
                  <a:outerShdw blurRad="25400" algn="tl" rotWithShape="0">
                    <a:srgbClr val="000000">
                      <a:alpha val="43000"/>
                    </a:srgbClr>
                  </a:outerShdw>
                </a:effectLst>
                <a:latin typeface="微软雅黑" panose="020B0503020204020204" pitchFamily="34" charset="-122"/>
                <a:ea typeface="微软雅黑" panose="020B0503020204020204" pitchFamily="34" charset="-122"/>
                <a:cs typeface="+mn-cs"/>
                <a:sym typeface="微软雅黑" panose="020B0503020204020204" pitchFamily="34" charset="-122"/>
              </a:rPr>
              <a:t>Financial</a:t>
            </a:r>
            <a:r>
              <a:rPr kumimoji="0" lang="en-US" altLang="zh-CN" sz="2400" b="1" i="0" u="none" strike="noStrike" kern="1200" cap="none" spc="150" normalizeH="0" baseline="0" noProof="0" dirty="0" smtClean="0">
                <a:ln w="11430"/>
                <a:solidFill>
                  <a:srgbClr val="F8F8F8"/>
                </a:solidFill>
                <a:effectLst>
                  <a:outerShdw blurRad="25400" algn="tl" rotWithShape="0">
                    <a:srgbClr val="000000">
                      <a:alpha val="43000"/>
                    </a:srgbClr>
                  </a:outerShdw>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rPr>
              <a:t> </a:t>
            </a:r>
            <a:r>
              <a:rPr lang="en-US" altLang="zh-CN" sz="1400" b="1" spc="150" dirty="0">
                <a:ln w="11430"/>
                <a:solidFill>
                  <a:srgbClr val="F8F8F8"/>
                </a:solidFill>
                <a:effectLst>
                  <a:outerShdw blurRad="25400" algn="tl" rotWithShape="0">
                    <a:srgbClr val="000000">
                      <a:alpha val="43000"/>
                    </a:srgbClr>
                  </a:outerShdw>
                </a:effectLst>
                <a:latin typeface="微软雅黑" panose="020B0503020204020204" pitchFamily="34" charset="-122"/>
                <a:ea typeface="微软雅黑" panose="020B0503020204020204" pitchFamily="34" charset="-122"/>
                <a:cs typeface="+mn-cs"/>
                <a:sym typeface="微软雅黑" panose="020B0503020204020204" pitchFamily="34" charset="-122"/>
              </a:rPr>
              <a:t>Institutions</a:t>
            </a:r>
            <a:endParaRPr lang="zh-CN" altLang="en-US" sz="1400" b="1" spc="150" dirty="0">
              <a:ln w="11430"/>
              <a:solidFill>
                <a:srgbClr val="F8F8F8"/>
              </a:solidFill>
              <a:effectLst>
                <a:outerShdw blurRad="25400" algn="tl" rotWithShape="0">
                  <a:srgbClr val="000000">
                    <a:alpha val="43000"/>
                  </a:srgbClr>
                </a:outerShdw>
              </a:effectLst>
              <a:latin typeface="微软雅黑" panose="020B0503020204020204" pitchFamily="34" charset="-122"/>
              <a:ea typeface="微软雅黑" panose="020B0503020204020204" pitchFamily="34" charset="-122"/>
              <a:cs typeface="+mn-cs"/>
              <a:sym typeface="微软雅黑" panose="020B0503020204020204" pitchFamily="34" charset="-122"/>
            </a:endParaRPr>
          </a:p>
        </p:txBody>
      </p:sp>
      <p:sp>
        <p:nvSpPr>
          <p:cNvPr id="17" name="TextBox 16"/>
          <p:cNvSpPr txBox="1"/>
          <p:nvPr/>
        </p:nvSpPr>
        <p:spPr>
          <a:xfrm>
            <a:off x="7308304" y="4090823"/>
            <a:ext cx="1170513" cy="338554"/>
          </a:xfrm>
          <a:prstGeom prst="rect">
            <a:avLst/>
          </a:prstGeom>
          <a:noFill/>
        </p:spPr>
        <p:txBody>
          <a:bodyPr wrap="none">
            <a:spAutoFit/>
            <a:scene3d>
              <a:camera prst="orthographicFront"/>
              <a:lightRig rig="soft" dir="t">
                <a:rot lat="0" lon="0" rev="10800000"/>
              </a:lightRig>
            </a:scene3d>
            <a:sp3d>
              <a:bevelT w="27940" h="12700"/>
              <a:contourClr>
                <a:srgbClr val="DDDDDD"/>
              </a:contourClr>
            </a:sp3d>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600" b="1" i="0" u="none" strike="noStrike" kern="1200" cap="none" spc="150" normalizeH="0" baseline="0" noProof="0" dirty="0" smtClean="0">
                <a:ln w="11430"/>
                <a:solidFill>
                  <a:srgbClr val="F8F8F8"/>
                </a:solidFill>
                <a:effectLst>
                  <a:outerShdw blurRad="25400" algn="tl" rotWithShape="0">
                    <a:srgbClr val="000000">
                      <a:alpha val="43000"/>
                    </a:srgbClr>
                  </a:outerShdw>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rPr>
              <a:t>Model 3</a:t>
            </a:r>
            <a:endParaRPr kumimoji="0" lang="zh-CN" altLang="en-US" sz="1600" b="1" i="0" u="none" strike="noStrike" kern="1200" cap="none" spc="150" normalizeH="0" baseline="0" noProof="0" dirty="0">
              <a:ln w="11430"/>
              <a:solidFill>
                <a:srgbClr val="F8F8F8"/>
              </a:solidFill>
              <a:effectLst>
                <a:outerShdw blurRad="25400" algn="tl" rotWithShape="0">
                  <a:srgbClr val="000000">
                    <a:alpha val="43000"/>
                  </a:srgbClr>
                </a:outerShdw>
              </a:effectLst>
              <a:uLnTx/>
              <a:uFillTx/>
              <a:latin typeface="+mn-lt"/>
              <a:ea typeface="+mn-ea"/>
              <a:cs typeface="+mn-cs"/>
            </a:endParaRPr>
          </a:p>
        </p:txBody>
      </p:sp>
    </p:spTree>
    <p:extLst>
      <p:ext uri="{BB962C8B-B14F-4D97-AF65-F5344CB8AC3E}">
        <p14:creationId xmlns:p14="http://schemas.microsoft.com/office/powerpoint/2010/main" val="429312683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578" name="组合 9"/>
          <p:cNvGrpSpPr/>
          <p:nvPr/>
        </p:nvGrpSpPr>
        <p:grpSpPr>
          <a:xfrm>
            <a:off x="1692275" y="260350"/>
            <a:ext cx="6983413" cy="504825"/>
            <a:chOff x="1691680" y="260648"/>
            <a:chExt cx="6985098" cy="504056"/>
          </a:xfrm>
        </p:grpSpPr>
        <p:sp>
          <p:nvSpPr>
            <p:cNvPr id="2" name="圆角矩形 1"/>
            <p:cNvSpPr/>
            <p:nvPr/>
          </p:nvSpPr>
          <p:spPr>
            <a:xfrm>
              <a:off x="1691680" y="260648"/>
              <a:ext cx="6960514" cy="504056"/>
            </a:xfrm>
            <a:prstGeom prst="roundRect">
              <a:avLst/>
            </a:prstGeom>
          </p:spPr>
          <p:style>
            <a:lnRef idx="0">
              <a:schemeClr val="accent1"/>
            </a:lnRef>
            <a:fillRef idx="3">
              <a:schemeClr val="accent1"/>
            </a:fillRef>
            <a:effectRef idx="3">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mn-lt"/>
                <a:ea typeface="+mn-ea"/>
                <a:cs typeface="+mn-cs"/>
              </a:endParaRPr>
            </a:p>
          </p:txBody>
        </p:sp>
        <p:sp>
          <p:nvSpPr>
            <p:cNvPr id="3" name="TextBox 2"/>
            <p:cNvSpPr txBox="1"/>
            <p:nvPr/>
          </p:nvSpPr>
          <p:spPr>
            <a:xfrm>
              <a:off x="1763135" y="306616"/>
              <a:ext cx="6913643" cy="433433"/>
            </a:xfrm>
            <a:prstGeom prst="rect">
              <a:avLst/>
            </a:prstGeom>
            <a:noFill/>
          </p:spPr>
          <p:txBody>
            <a:bodyPr lIns="94616" tIns="47308" rIns="94616" bIns="47308">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200" b="1" i="0" u="none" strike="noStrike" kern="1200" cap="none" spc="150" normalizeH="0" baseline="0" noProof="0" dirty="0" smtClean="0">
                  <a:ln w="11430"/>
                  <a:solidFill>
                    <a:srgbClr val="F8F8F8"/>
                  </a:solidFill>
                  <a:effectLst>
                    <a:outerShdw blurRad="25400" algn="tl" rotWithShape="0">
                      <a:srgbClr val="000000">
                        <a:alpha val="43000"/>
                      </a:srgbClr>
                    </a:outerShdw>
                  </a:effectLst>
                  <a:uLnTx/>
                  <a:uFillTx/>
                  <a:latin typeface="微软雅黑" panose="020B0503020204020204" pitchFamily="34" charset="-122"/>
                  <a:ea typeface="微软雅黑" panose="020B0503020204020204" pitchFamily="34" charset="-122"/>
                  <a:cs typeface="+mn-cs"/>
                </a:rPr>
                <a:t>3.Win-Win Corporation</a:t>
              </a:r>
              <a:endParaRPr kumimoji="0" lang="zh-CN" altLang="en-US" sz="2200" b="1" i="0" u="none" strike="noStrike" kern="1200" cap="none" spc="150" normalizeH="0" baseline="0" noProof="0" dirty="0">
                <a:ln w="11430"/>
                <a:solidFill>
                  <a:srgbClr val="F8F8F8"/>
                </a:solidFill>
                <a:effectLst>
                  <a:outerShdw blurRad="25400" algn="tl" rotWithShape="0">
                    <a:srgbClr val="000000">
                      <a:alpha val="43000"/>
                    </a:srgbClr>
                  </a:outerShdw>
                </a:effectLst>
                <a:uLnTx/>
                <a:uFillTx/>
                <a:latin typeface="微软雅黑" panose="020B0503020204020204" pitchFamily="34" charset="-122"/>
                <a:ea typeface="微软雅黑" panose="020B0503020204020204" pitchFamily="34" charset="-122"/>
                <a:cs typeface="+mn-cs"/>
              </a:endParaRPr>
            </a:p>
          </p:txBody>
        </p:sp>
      </p:grpSp>
      <p:sp>
        <p:nvSpPr>
          <p:cNvPr id="9" name="对角圆角矩形 8"/>
          <p:cNvSpPr/>
          <p:nvPr/>
        </p:nvSpPr>
        <p:spPr>
          <a:xfrm>
            <a:off x="179512" y="908720"/>
            <a:ext cx="8001000" cy="642938"/>
          </a:xfrm>
          <a:prstGeom prst="round2DiagRect">
            <a:avLst/>
          </a:prstGeom>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600" b="0" i="0" u="none" strike="noStrike" kern="1200" cap="none" spc="0" normalizeH="0" baseline="0" noProof="0">
              <a:ln>
                <a:noFill/>
              </a:ln>
              <a:solidFill>
                <a:srgbClr val="0070C0"/>
              </a:solidFill>
              <a:effectLst/>
              <a:uLnTx/>
              <a:uFillTx/>
              <a:latin typeface="+mn-lt"/>
              <a:ea typeface="+mn-ea"/>
              <a:cs typeface="+mn-cs"/>
            </a:endParaRPr>
          </a:p>
        </p:txBody>
      </p:sp>
      <p:sp>
        <p:nvSpPr>
          <p:cNvPr id="10" name="TextBox 9"/>
          <p:cNvSpPr txBox="1"/>
          <p:nvPr/>
        </p:nvSpPr>
        <p:spPr>
          <a:xfrm>
            <a:off x="250922" y="1049319"/>
            <a:ext cx="6193286" cy="338554"/>
          </a:xfrm>
          <a:prstGeom prst="rect">
            <a:avLst/>
          </a:prstGeom>
          <a:noFill/>
        </p:spPr>
        <p:txBody>
          <a:bodyPr wrap="square">
            <a:spAutoFit/>
            <a:scene3d>
              <a:camera prst="orthographicFront"/>
              <a:lightRig rig="soft" dir="t">
                <a:rot lat="0" lon="0" rev="10800000"/>
              </a:lightRig>
            </a:scene3d>
            <a:sp3d>
              <a:bevelT w="27940" h="12700"/>
              <a:contourClr>
                <a:srgbClr val="DDDDDD"/>
              </a:contourClr>
            </a:sp3d>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600" b="1" i="0" u="none" strike="noStrike" kern="1200" cap="none" spc="150" normalizeH="0" baseline="0" noProof="0" dirty="0" smtClean="0">
                <a:ln w="11430"/>
                <a:solidFill>
                  <a:srgbClr val="F8F8F8"/>
                </a:solidFill>
                <a:effectLst>
                  <a:outerShdw blurRad="25400" algn="tl" rotWithShape="0">
                    <a:srgbClr val="000000">
                      <a:alpha val="43000"/>
                    </a:srgbClr>
                  </a:outerShdw>
                </a:effectLst>
                <a:uLnTx/>
                <a:uFillTx/>
                <a:latin typeface="微软雅黑" panose="020B0503020204020204" pitchFamily="34" charset="-122"/>
                <a:ea typeface="微软雅黑" panose="020B0503020204020204" pitchFamily="34" charset="-122"/>
                <a:cs typeface="+mn-cs"/>
              </a:rPr>
              <a:t>Corporation with Industrial/Financial Investors</a:t>
            </a:r>
            <a:endParaRPr kumimoji="0" lang="zh-CN" altLang="en-US" sz="1600" b="1" i="0" u="none" strike="noStrike" kern="1200" cap="none" spc="150" normalizeH="0" baseline="0" noProof="0" dirty="0">
              <a:ln w="11430"/>
              <a:solidFill>
                <a:srgbClr val="F8F8F8"/>
              </a:solidFill>
              <a:effectLst>
                <a:outerShdw blurRad="25400" algn="tl" rotWithShape="0">
                  <a:srgbClr val="000000">
                    <a:alpha val="43000"/>
                  </a:srgbClr>
                </a:outerShdw>
              </a:effectLst>
              <a:uLnTx/>
              <a:uFillTx/>
              <a:latin typeface="微软雅黑" panose="020B0503020204020204" pitchFamily="34" charset="-122"/>
              <a:ea typeface="微软雅黑" panose="020B0503020204020204" pitchFamily="34" charset="-122"/>
              <a:cs typeface="+mn-cs"/>
            </a:endParaRPr>
          </a:p>
        </p:txBody>
      </p:sp>
      <p:sp>
        <p:nvSpPr>
          <p:cNvPr id="11" name="TextBox 10"/>
          <p:cNvSpPr txBox="1"/>
          <p:nvPr/>
        </p:nvSpPr>
        <p:spPr>
          <a:xfrm>
            <a:off x="6916316" y="1120757"/>
            <a:ext cx="1170513" cy="338554"/>
          </a:xfrm>
          <a:prstGeom prst="rect">
            <a:avLst/>
          </a:prstGeom>
          <a:noFill/>
        </p:spPr>
        <p:txBody>
          <a:bodyPr wrap="none">
            <a:spAutoFit/>
            <a:scene3d>
              <a:camera prst="orthographicFront"/>
              <a:lightRig rig="soft" dir="t">
                <a:rot lat="0" lon="0" rev="10800000"/>
              </a:lightRig>
            </a:scene3d>
            <a:sp3d>
              <a:bevelT w="27940" h="12700"/>
              <a:contourClr>
                <a:srgbClr val="DDDDDD"/>
              </a:contourClr>
            </a:sp3d>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600" b="1" i="0" u="none" strike="noStrike" kern="1200" cap="none" spc="150" normalizeH="0" baseline="0" noProof="0" dirty="0" smtClean="0">
                <a:ln w="11430"/>
                <a:solidFill>
                  <a:srgbClr val="F8F8F8"/>
                </a:solidFill>
                <a:effectLst>
                  <a:outerShdw blurRad="25400" algn="tl" rotWithShape="0">
                    <a:srgbClr val="000000">
                      <a:alpha val="43000"/>
                    </a:srgbClr>
                  </a:outerShdw>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rPr>
              <a:t>Model 1</a:t>
            </a:r>
            <a:endParaRPr kumimoji="0" lang="zh-CN" altLang="en-US" sz="1600" b="1" i="0" u="none" strike="noStrike" kern="1200" cap="none" spc="150" normalizeH="0" baseline="0" noProof="0" dirty="0">
              <a:ln w="11430"/>
              <a:solidFill>
                <a:srgbClr val="F8F8F8"/>
              </a:solidFill>
              <a:effectLst>
                <a:outerShdw blurRad="25400" algn="tl" rotWithShape="0">
                  <a:srgbClr val="000000">
                    <a:alpha val="43000"/>
                  </a:srgbClr>
                </a:outerShdw>
              </a:effectLst>
              <a:uLnTx/>
              <a:uFillTx/>
              <a:latin typeface="+mn-lt"/>
              <a:ea typeface="+mn-ea"/>
              <a:cs typeface="+mn-cs"/>
            </a:endParaRPr>
          </a:p>
        </p:txBody>
      </p:sp>
      <p:sp>
        <p:nvSpPr>
          <p:cNvPr id="6" name="TextBox 5"/>
          <p:cNvSpPr txBox="1"/>
          <p:nvPr/>
        </p:nvSpPr>
        <p:spPr>
          <a:xfrm>
            <a:off x="6228184" y="2898810"/>
            <a:ext cx="2664296" cy="2308324"/>
          </a:xfrm>
          <a:prstGeom prst="rect">
            <a:avLst/>
          </a:prstGeom>
          <a:noFill/>
        </p:spPr>
        <p:txBody>
          <a:bodyPr wrap="square" rtlCol="0">
            <a:spAutoFit/>
          </a:bodyPr>
          <a:lstStyle/>
          <a:p>
            <a:r>
              <a:rPr lang="en-US" altLang="zh-CN" dirty="0" smtClean="0">
                <a:solidFill>
                  <a:schemeClr val="accent1">
                    <a:lumMod val="75000"/>
                  </a:schemeClr>
                </a:solidFill>
              </a:rPr>
              <a:t>Morocco Noor II&amp;III CSP (200MW+150MW)</a:t>
            </a:r>
          </a:p>
          <a:p>
            <a:endParaRPr lang="en-US" altLang="zh-CN" dirty="0" smtClean="0">
              <a:solidFill>
                <a:schemeClr val="accent1">
                  <a:lumMod val="75000"/>
                </a:schemeClr>
              </a:solidFill>
            </a:endParaRPr>
          </a:p>
          <a:p>
            <a:r>
              <a:rPr lang="en-US" altLang="zh-CN" dirty="0" smtClean="0">
                <a:solidFill>
                  <a:schemeClr val="accent1">
                    <a:lumMod val="75000"/>
                  </a:schemeClr>
                </a:solidFill>
              </a:rPr>
              <a:t>Investor: MASEN+ACWA</a:t>
            </a:r>
          </a:p>
          <a:p>
            <a:endParaRPr lang="en-US" altLang="zh-CN" dirty="0">
              <a:solidFill>
                <a:schemeClr val="accent1">
                  <a:lumMod val="75000"/>
                </a:schemeClr>
              </a:solidFill>
            </a:endParaRPr>
          </a:p>
          <a:p>
            <a:r>
              <a:rPr lang="en-US" altLang="zh-CN" dirty="0" smtClean="0">
                <a:solidFill>
                  <a:schemeClr val="accent1">
                    <a:lumMod val="75000"/>
                  </a:schemeClr>
                </a:solidFill>
              </a:rPr>
              <a:t>Contractor:</a:t>
            </a:r>
          </a:p>
          <a:p>
            <a:r>
              <a:rPr lang="en-US" altLang="zh-CN" dirty="0" err="1" smtClean="0">
                <a:solidFill>
                  <a:schemeClr val="accent1">
                    <a:lumMod val="75000"/>
                  </a:schemeClr>
                </a:solidFill>
              </a:rPr>
              <a:t>Powerchina+SENER</a:t>
            </a:r>
            <a:endParaRPr lang="zh-CN" altLang="en-US" dirty="0">
              <a:solidFill>
                <a:schemeClr val="accent1">
                  <a:lumMod val="75000"/>
                </a:schemeClr>
              </a:solidFill>
            </a:endParaRPr>
          </a:p>
        </p:txBody>
      </p:sp>
      <p:pic>
        <p:nvPicPr>
          <p:cNvPr id="22" name="图片 13" descr="B99A4648.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76661" y="3691122"/>
            <a:ext cx="4211637" cy="2808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图片 14" descr="B99A4514.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11235" y="1771834"/>
            <a:ext cx="3740150" cy="249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矩形 11"/>
          <p:cNvSpPr/>
          <p:nvPr/>
        </p:nvSpPr>
        <p:spPr>
          <a:xfrm>
            <a:off x="5394647" y="1938898"/>
            <a:ext cx="3281809" cy="499624"/>
          </a:xfrm>
          <a:prstGeom prst="rect">
            <a:avLst/>
          </a:prstGeom>
        </p:spPr>
        <p:txBody>
          <a:bodyPr wrap="square">
            <a:spAutoFit/>
          </a:bodyPr>
          <a:lstStyle/>
          <a:p>
            <a:pPr eaLnBrk="1" fontAlgn="auto" hangingPunct="1">
              <a:lnSpc>
                <a:spcPct val="150000"/>
              </a:lnSpc>
              <a:spcBef>
                <a:spcPts val="0"/>
              </a:spcBef>
              <a:spcAft>
                <a:spcPts val="0"/>
              </a:spcAft>
              <a:defRPr/>
            </a:pPr>
            <a:r>
              <a:rPr lang="en-US" altLang="zh-CN" sz="2000" b="1" dirty="0" smtClean="0">
                <a:solidFill>
                  <a:srgbClr val="FF0000"/>
                </a:solidFill>
                <a:latin typeface="微软雅黑" pitchFamily="34" charset="-122"/>
                <a:ea typeface="微软雅黑" pitchFamily="34" charset="-122"/>
              </a:rPr>
              <a:t>ACWA + POWERCHINA</a:t>
            </a:r>
            <a:endParaRPr lang="en-US" altLang="zh-CN" sz="2000" b="1" dirty="0">
              <a:solidFill>
                <a:srgbClr val="FF0000"/>
              </a:solidFill>
              <a:latin typeface="微软雅黑" pitchFamily="34" charset="-122"/>
              <a:ea typeface="微软雅黑" pitchFamily="34" charset="-122"/>
            </a:endParaRPr>
          </a:p>
        </p:txBody>
      </p:sp>
    </p:spTree>
    <p:extLst>
      <p:ext uri="{BB962C8B-B14F-4D97-AF65-F5344CB8AC3E}">
        <p14:creationId xmlns:p14="http://schemas.microsoft.com/office/powerpoint/2010/main" val="109577450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578" name="组合 9"/>
          <p:cNvGrpSpPr/>
          <p:nvPr/>
        </p:nvGrpSpPr>
        <p:grpSpPr>
          <a:xfrm>
            <a:off x="1692275" y="260350"/>
            <a:ext cx="6983413" cy="504825"/>
            <a:chOff x="1691680" y="260648"/>
            <a:chExt cx="6985098" cy="504056"/>
          </a:xfrm>
        </p:grpSpPr>
        <p:sp>
          <p:nvSpPr>
            <p:cNvPr id="2" name="圆角矩形 1"/>
            <p:cNvSpPr/>
            <p:nvPr/>
          </p:nvSpPr>
          <p:spPr>
            <a:xfrm>
              <a:off x="1691680" y="260648"/>
              <a:ext cx="6960514" cy="504056"/>
            </a:xfrm>
            <a:prstGeom prst="roundRect">
              <a:avLst/>
            </a:prstGeom>
          </p:spPr>
          <p:style>
            <a:lnRef idx="0">
              <a:schemeClr val="accent1"/>
            </a:lnRef>
            <a:fillRef idx="3">
              <a:schemeClr val="accent1"/>
            </a:fillRef>
            <a:effectRef idx="3">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mn-lt"/>
                <a:ea typeface="+mn-ea"/>
                <a:cs typeface="+mn-cs"/>
              </a:endParaRPr>
            </a:p>
          </p:txBody>
        </p:sp>
        <p:sp>
          <p:nvSpPr>
            <p:cNvPr id="3" name="TextBox 2"/>
            <p:cNvSpPr txBox="1"/>
            <p:nvPr/>
          </p:nvSpPr>
          <p:spPr>
            <a:xfrm>
              <a:off x="1763135" y="306616"/>
              <a:ext cx="6913643" cy="433433"/>
            </a:xfrm>
            <a:prstGeom prst="rect">
              <a:avLst/>
            </a:prstGeom>
            <a:noFill/>
          </p:spPr>
          <p:txBody>
            <a:bodyPr lIns="94616" tIns="47308" rIns="94616" bIns="47308">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200" b="1" i="0" u="none" strike="noStrike" kern="1200" cap="none" spc="150" normalizeH="0" baseline="0" noProof="0" dirty="0" smtClean="0">
                  <a:ln w="11430"/>
                  <a:solidFill>
                    <a:srgbClr val="F8F8F8"/>
                  </a:solidFill>
                  <a:effectLst>
                    <a:outerShdw blurRad="25400" algn="tl" rotWithShape="0">
                      <a:srgbClr val="000000">
                        <a:alpha val="43000"/>
                      </a:srgbClr>
                    </a:outerShdw>
                  </a:effectLst>
                  <a:uLnTx/>
                  <a:uFillTx/>
                  <a:latin typeface="微软雅黑" panose="020B0503020204020204" pitchFamily="34" charset="-122"/>
                  <a:ea typeface="微软雅黑" panose="020B0503020204020204" pitchFamily="34" charset="-122"/>
                  <a:cs typeface="+mn-cs"/>
                </a:rPr>
                <a:t>3.Win-Win Corporation</a:t>
              </a:r>
              <a:endParaRPr kumimoji="0" lang="zh-CN" altLang="en-US" sz="2200" b="1" i="0" u="none" strike="noStrike" kern="1200" cap="none" spc="150" normalizeH="0" baseline="0" noProof="0" dirty="0">
                <a:ln w="11430"/>
                <a:solidFill>
                  <a:srgbClr val="F8F8F8"/>
                </a:solidFill>
                <a:effectLst>
                  <a:outerShdw blurRad="25400" algn="tl" rotWithShape="0">
                    <a:srgbClr val="000000">
                      <a:alpha val="43000"/>
                    </a:srgbClr>
                  </a:outerShdw>
                </a:effectLst>
                <a:uLnTx/>
                <a:uFillTx/>
                <a:latin typeface="微软雅黑" panose="020B0503020204020204" pitchFamily="34" charset="-122"/>
                <a:ea typeface="微软雅黑" panose="020B0503020204020204" pitchFamily="34" charset="-122"/>
                <a:cs typeface="+mn-cs"/>
              </a:endParaRPr>
            </a:p>
          </p:txBody>
        </p:sp>
      </p:grpSp>
      <p:sp>
        <p:nvSpPr>
          <p:cNvPr id="9" name="对角圆角矩形 8"/>
          <p:cNvSpPr/>
          <p:nvPr/>
        </p:nvSpPr>
        <p:spPr>
          <a:xfrm>
            <a:off x="179512" y="908720"/>
            <a:ext cx="8001000" cy="642938"/>
          </a:xfrm>
          <a:prstGeom prst="round2DiagRect">
            <a:avLst/>
          </a:prstGeom>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600" b="0" i="0" u="none" strike="noStrike" kern="1200" cap="none" spc="0" normalizeH="0" baseline="0" noProof="0">
              <a:ln>
                <a:noFill/>
              </a:ln>
              <a:solidFill>
                <a:srgbClr val="0070C0"/>
              </a:solidFill>
              <a:effectLst/>
              <a:uLnTx/>
              <a:uFillTx/>
              <a:latin typeface="+mn-lt"/>
              <a:ea typeface="+mn-ea"/>
              <a:cs typeface="+mn-cs"/>
            </a:endParaRPr>
          </a:p>
        </p:txBody>
      </p:sp>
      <p:sp>
        <p:nvSpPr>
          <p:cNvPr id="10" name="TextBox 9"/>
          <p:cNvSpPr txBox="1"/>
          <p:nvPr/>
        </p:nvSpPr>
        <p:spPr>
          <a:xfrm>
            <a:off x="250922" y="980728"/>
            <a:ext cx="5585274" cy="523220"/>
          </a:xfrm>
          <a:prstGeom prst="rect">
            <a:avLst/>
          </a:prstGeom>
          <a:noFill/>
        </p:spPr>
        <p:txBody>
          <a:bodyPr>
            <a:spAutoFit/>
            <a:scene3d>
              <a:camera prst="orthographicFront"/>
              <a:lightRig rig="soft" dir="t">
                <a:rot lat="0" lon="0" rev="10800000"/>
              </a:lightRig>
            </a:scene3d>
            <a:sp3d>
              <a:bevelT w="27940" h="12700"/>
              <a:contourClr>
                <a:srgbClr val="DDDDDD"/>
              </a:contourClr>
            </a:sp3d>
          </a:bodyPr>
          <a:lstStyle/>
          <a:p>
            <a:pPr lvl="0" rtl="0" eaLnBrk="1" fontAlgn="auto" hangingPunct="1">
              <a:spcBef>
                <a:spcPts val="0"/>
              </a:spcBef>
              <a:spcAft>
                <a:spcPts val="0"/>
              </a:spcAft>
              <a:defRPr/>
            </a:pPr>
            <a:r>
              <a:rPr lang="en-US" altLang="zh-CN" sz="1600" b="1" spc="150" dirty="0">
                <a:ln w="11430"/>
                <a:solidFill>
                  <a:srgbClr val="F8F8F8"/>
                </a:solidFill>
                <a:effectLst>
                  <a:outerShdw blurRad="25400" algn="tl" rotWithShape="0">
                    <a:srgbClr val="000000">
                      <a:alpha val="43000"/>
                    </a:srgbClr>
                  </a:outerShdw>
                </a:effectLst>
                <a:latin typeface="微软雅黑" panose="020B0503020204020204" pitchFamily="34" charset="-122"/>
                <a:ea typeface="微软雅黑" panose="020B0503020204020204" pitchFamily="34" charset="-122"/>
                <a:sym typeface="微软雅黑" panose="020B0503020204020204" pitchFamily="34" charset="-122"/>
              </a:rPr>
              <a:t>Corporation</a:t>
            </a:r>
            <a:r>
              <a:rPr lang="en-US" altLang="zh-CN" sz="2800" b="1" spc="150" dirty="0">
                <a:ln w="11430"/>
                <a:solidFill>
                  <a:srgbClr val="F8F8F8"/>
                </a:solidFill>
                <a:effectLst>
                  <a:outerShdw blurRad="25400" algn="tl" rotWithShape="0">
                    <a:srgbClr val="000000">
                      <a:alpha val="43000"/>
                    </a:srgbClr>
                  </a:outerShdw>
                </a:effectLst>
                <a:latin typeface="微软雅黑" panose="020B0503020204020204" pitchFamily="34" charset="-122"/>
                <a:ea typeface="微软雅黑" panose="020B0503020204020204" pitchFamily="34" charset="-122"/>
                <a:sym typeface="微软雅黑" panose="020B0503020204020204" pitchFamily="34" charset="-122"/>
              </a:rPr>
              <a:t> </a:t>
            </a:r>
            <a:r>
              <a:rPr lang="en-US" altLang="zh-CN" sz="1600" b="1" spc="150" dirty="0">
                <a:ln w="11430"/>
                <a:solidFill>
                  <a:srgbClr val="F8F8F8"/>
                </a:solidFill>
                <a:effectLst>
                  <a:outerShdw blurRad="25400" algn="tl" rotWithShape="0">
                    <a:srgbClr val="000000">
                      <a:alpha val="43000"/>
                    </a:srgbClr>
                  </a:outerShdw>
                </a:effectLst>
                <a:latin typeface="微软雅黑" panose="020B0503020204020204" pitchFamily="34" charset="-122"/>
                <a:ea typeface="微软雅黑" panose="020B0503020204020204" pitchFamily="34" charset="-122"/>
                <a:sym typeface="微软雅黑" panose="020B0503020204020204" pitchFamily="34" charset="-122"/>
              </a:rPr>
              <a:t>with</a:t>
            </a:r>
            <a:r>
              <a:rPr lang="en-US" altLang="zh-CN" sz="2800" b="1" spc="150" dirty="0">
                <a:ln w="11430"/>
                <a:solidFill>
                  <a:srgbClr val="F8F8F8"/>
                </a:solidFill>
                <a:effectLst>
                  <a:outerShdw blurRad="25400" algn="tl" rotWithShape="0">
                    <a:srgbClr val="000000">
                      <a:alpha val="43000"/>
                    </a:srgbClr>
                  </a:outerShdw>
                </a:effectLst>
                <a:latin typeface="微软雅黑" panose="020B0503020204020204" pitchFamily="34" charset="-122"/>
                <a:ea typeface="微软雅黑" panose="020B0503020204020204" pitchFamily="34" charset="-122"/>
                <a:sym typeface="微软雅黑" panose="020B0503020204020204" pitchFamily="34" charset="-122"/>
              </a:rPr>
              <a:t> </a:t>
            </a:r>
            <a:r>
              <a:rPr lang="en-US" altLang="zh-CN" sz="1600" b="1" spc="150" dirty="0">
                <a:ln w="11430"/>
                <a:solidFill>
                  <a:srgbClr val="F8F8F8"/>
                </a:solidFill>
                <a:effectLst>
                  <a:outerShdw blurRad="25400" algn="tl" rotWithShape="0">
                    <a:srgbClr val="000000">
                      <a:alpha val="43000"/>
                    </a:srgbClr>
                  </a:outerShdw>
                </a:effectLst>
                <a:latin typeface="微软雅黑" panose="020B0503020204020204" pitchFamily="34" charset="-122"/>
                <a:ea typeface="微软雅黑" panose="020B0503020204020204" pitchFamily="34" charset="-122"/>
                <a:sym typeface="微软雅黑" panose="020B0503020204020204" pitchFamily="34" charset="-122"/>
              </a:rPr>
              <a:t>Equipment</a:t>
            </a:r>
            <a:r>
              <a:rPr lang="en-US" altLang="zh-CN" sz="2800" b="1" spc="150" dirty="0">
                <a:ln w="11430"/>
                <a:solidFill>
                  <a:srgbClr val="F8F8F8"/>
                </a:solidFill>
                <a:effectLst>
                  <a:outerShdw blurRad="25400" algn="tl" rotWithShape="0">
                    <a:srgbClr val="000000">
                      <a:alpha val="43000"/>
                    </a:srgbClr>
                  </a:outerShdw>
                </a:effectLst>
                <a:latin typeface="微软雅黑" panose="020B0503020204020204" pitchFamily="34" charset="-122"/>
                <a:ea typeface="微软雅黑" panose="020B0503020204020204" pitchFamily="34" charset="-122"/>
                <a:sym typeface="微软雅黑" panose="020B0503020204020204" pitchFamily="34" charset="-122"/>
              </a:rPr>
              <a:t> </a:t>
            </a:r>
            <a:r>
              <a:rPr lang="en-US" altLang="zh-CN" sz="1600" b="1" spc="150" dirty="0">
                <a:ln w="11430"/>
                <a:solidFill>
                  <a:srgbClr val="F8F8F8"/>
                </a:solidFill>
                <a:effectLst>
                  <a:outerShdw blurRad="25400" algn="tl" rotWithShape="0">
                    <a:srgbClr val="000000">
                      <a:alpha val="43000"/>
                    </a:srgbClr>
                  </a:outerShdw>
                </a:effectLst>
                <a:latin typeface="微软雅黑" panose="020B0503020204020204" pitchFamily="34" charset="-122"/>
                <a:ea typeface="微软雅黑" panose="020B0503020204020204" pitchFamily="34" charset="-122"/>
                <a:sym typeface="微软雅黑" panose="020B0503020204020204" pitchFamily="34" charset="-122"/>
              </a:rPr>
              <a:t>Suppliers</a:t>
            </a:r>
            <a:endParaRPr lang="zh-CN" altLang="en-US" sz="1600" b="1" spc="150" dirty="0">
              <a:ln w="11430"/>
              <a:solidFill>
                <a:srgbClr val="F8F8F8"/>
              </a:solidFill>
              <a:effectLst>
                <a:outerShdw blurRad="25400" algn="tl" rotWithShape="0">
                  <a:srgbClr val="000000">
                    <a:alpha val="43000"/>
                  </a:srgbClr>
                </a:outerShdw>
              </a:effectLst>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1" name="TextBox 10"/>
          <p:cNvSpPr txBox="1"/>
          <p:nvPr/>
        </p:nvSpPr>
        <p:spPr>
          <a:xfrm>
            <a:off x="6916316" y="1120757"/>
            <a:ext cx="1170513" cy="338554"/>
          </a:xfrm>
          <a:prstGeom prst="rect">
            <a:avLst/>
          </a:prstGeom>
          <a:noFill/>
        </p:spPr>
        <p:txBody>
          <a:bodyPr wrap="none">
            <a:spAutoFit/>
            <a:scene3d>
              <a:camera prst="orthographicFront"/>
              <a:lightRig rig="soft" dir="t">
                <a:rot lat="0" lon="0" rev="10800000"/>
              </a:lightRig>
            </a:scene3d>
            <a:sp3d>
              <a:bevelT w="27940" h="12700"/>
              <a:contourClr>
                <a:srgbClr val="DDDDDD"/>
              </a:contourClr>
            </a:sp3d>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600" b="1" i="0" u="none" strike="noStrike" kern="1200" cap="none" spc="150" normalizeH="0" baseline="0" noProof="0" dirty="0" smtClean="0">
                <a:ln w="11430"/>
                <a:solidFill>
                  <a:srgbClr val="F8F8F8"/>
                </a:solidFill>
                <a:effectLst>
                  <a:outerShdw blurRad="25400" algn="tl" rotWithShape="0">
                    <a:srgbClr val="000000">
                      <a:alpha val="43000"/>
                    </a:srgbClr>
                  </a:outerShdw>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rPr>
              <a:t>Model 2</a:t>
            </a:r>
            <a:endParaRPr kumimoji="0" lang="zh-CN" altLang="en-US" sz="1600" b="1" i="0" u="none" strike="noStrike" kern="1200" cap="none" spc="150" normalizeH="0" baseline="0" noProof="0" dirty="0">
              <a:ln w="11430"/>
              <a:solidFill>
                <a:srgbClr val="F8F8F8"/>
              </a:solidFill>
              <a:effectLst>
                <a:outerShdw blurRad="25400" algn="tl" rotWithShape="0">
                  <a:srgbClr val="000000">
                    <a:alpha val="43000"/>
                  </a:srgbClr>
                </a:outerShdw>
              </a:effectLst>
              <a:uLnTx/>
              <a:uFillTx/>
              <a:latin typeface="+mn-lt"/>
              <a:ea typeface="+mn-ea"/>
              <a:cs typeface="+mn-cs"/>
            </a:endParaRPr>
          </a:p>
        </p:txBody>
      </p:sp>
      <p:sp>
        <p:nvSpPr>
          <p:cNvPr id="6" name="TextBox 5"/>
          <p:cNvSpPr txBox="1"/>
          <p:nvPr/>
        </p:nvSpPr>
        <p:spPr>
          <a:xfrm>
            <a:off x="6300192" y="2693819"/>
            <a:ext cx="2808312" cy="2031325"/>
          </a:xfrm>
          <a:prstGeom prst="rect">
            <a:avLst/>
          </a:prstGeom>
          <a:noFill/>
        </p:spPr>
        <p:txBody>
          <a:bodyPr wrap="square" rtlCol="0">
            <a:spAutoFit/>
          </a:bodyPr>
          <a:lstStyle/>
          <a:p>
            <a:r>
              <a:rPr lang="en-US" altLang="zh-CN" dirty="0" smtClean="0">
                <a:solidFill>
                  <a:schemeClr val="accent1">
                    <a:lumMod val="75000"/>
                  </a:schemeClr>
                </a:solidFill>
              </a:rPr>
              <a:t>Argentina Loma Blanca Wind Farms (355MW)</a:t>
            </a:r>
          </a:p>
          <a:p>
            <a:endParaRPr lang="en-US" altLang="zh-CN" dirty="0" smtClean="0">
              <a:solidFill>
                <a:schemeClr val="accent1">
                  <a:lumMod val="75000"/>
                </a:schemeClr>
              </a:solidFill>
            </a:endParaRPr>
          </a:p>
          <a:p>
            <a:endParaRPr lang="en-US" altLang="zh-CN" dirty="0">
              <a:solidFill>
                <a:schemeClr val="accent1">
                  <a:lumMod val="75000"/>
                </a:schemeClr>
              </a:solidFill>
            </a:endParaRPr>
          </a:p>
          <a:p>
            <a:r>
              <a:rPr lang="en-US" altLang="zh-CN" dirty="0" smtClean="0">
                <a:solidFill>
                  <a:schemeClr val="accent1">
                    <a:lumMod val="75000"/>
                  </a:schemeClr>
                </a:solidFill>
              </a:rPr>
              <a:t>Investor: Goldwind</a:t>
            </a:r>
          </a:p>
          <a:p>
            <a:r>
              <a:rPr lang="en-US" altLang="zh-CN" dirty="0" smtClean="0">
                <a:solidFill>
                  <a:schemeClr val="accent1">
                    <a:lumMod val="75000"/>
                  </a:schemeClr>
                </a:solidFill>
              </a:rPr>
              <a:t>Contractor: Powerchina</a:t>
            </a:r>
          </a:p>
          <a:p>
            <a:r>
              <a:rPr lang="en-US" altLang="zh-CN" dirty="0" smtClean="0">
                <a:solidFill>
                  <a:schemeClr val="accent1">
                    <a:lumMod val="75000"/>
                  </a:schemeClr>
                </a:solidFill>
              </a:rPr>
              <a:t>Wind turbine: Goldwind</a:t>
            </a:r>
            <a:endParaRPr lang="zh-CN" altLang="en-US" dirty="0">
              <a:solidFill>
                <a:schemeClr val="accent1">
                  <a:lumMod val="75000"/>
                </a:schemeClr>
              </a:solidFill>
            </a:endParaRPr>
          </a:p>
        </p:txBody>
      </p:sp>
      <p:pic>
        <p:nvPicPr>
          <p:cNvPr id="12" name="Picture 5"/>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179512" y="2132856"/>
            <a:ext cx="5998594" cy="4032448"/>
          </a:xfrm>
          <a:prstGeom prst="rect">
            <a:avLst/>
          </a:prstGeom>
          <a:noFill/>
          <a:extLst>
            <a:ext uri="{909E8E84-426E-40DD-AFC4-6F175D3DCCD1}">
              <a14:hiddenFill xmlns:a14="http://schemas.microsoft.com/office/drawing/2010/main">
                <a:solidFill>
                  <a:srgbClr val="FFFFFF"/>
                </a:solidFill>
              </a14:hiddenFill>
            </a:ext>
          </a:extLst>
        </p:spPr>
      </p:pic>
      <p:sp>
        <p:nvSpPr>
          <p:cNvPr id="13" name="矩形 12"/>
          <p:cNvSpPr/>
          <p:nvPr/>
        </p:nvSpPr>
        <p:spPr>
          <a:xfrm>
            <a:off x="5243700" y="1700808"/>
            <a:ext cx="3792796" cy="553998"/>
          </a:xfrm>
          <a:prstGeom prst="rect">
            <a:avLst/>
          </a:prstGeom>
        </p:spPr>
        <p:txBody>
          <a:bodyPr wrap="square">
            <a:spAutoFit/>
          </a:bodyPr>
          <a:lstStyle/>
          <a:p>
            <a:pPr eaLnBrk="1" fontAlgn="auto" hangingPunct="1">
              <a:lnSpc>
                <a:spcPct val="150000"/>
              </a:lnSpc>
              <a:spcBef>
                <a:spcPts val="0"/>
              </a:spcBef>
              <a:spcAft>
                <a:spcPts val="0"/>
              </a:spcAft>
              <a:defRPr/>
            </a:pPr>
            <a:r>
              <a:rPr lang="en-US" altLang="zh-CN" sz="2000" b="1" dirty="0" smtClean="0">
                <a:solidFill>
                  <a:srgbClr val="FF0000"/>
                </a:solidFill>
                <a:latin typeface="微软雅黑" pitchFamily="34" charset="-122"/>
                <a:ea typeface="微软雅黑" pitchFamily="34" charset="-122"/>
              </a:rPr>
              <a:t>Goldwind + POWERCHINA</a:t>
            </a:r>
            <a:endParaRPr lang="en-US" altLang="zh-CN" sz="2000" b="1" dirty="0">
              <a:solidFill>
                <a:srgbClr val="FF0000"/>
              </a:solidFill>
              <a:latin typeface="微软雅黑" pitchFamily="34" charset="-122"/>
              <a:ea typeface="微软雅黑" pitchFamily="34" charset="-122"/>
            </a:endParaRPr>
          </a:p>
        </p:txBody>
      </p:sp>
    </p:spTree>
    <p:extLst>
      <p:ext uri="{BB962C8B-B14F-4D97-AF65-F5344CB8AC3E}">
        <p14:creationId xmlns:p14="http://schemas.microsoft.com/office/powerpoint/2010/main" val="322471754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578" name="组合 9"/>
          <p:cNvGrpSpPr/>
          <p:nvPr/>
        </p:nvGrpSpPr>
        <p:grpSpPr>
          <a:xfrm>
            <a:off x="1692275" y="260350"/>
            <a:ext cx="6983413" cy="504825"/>
            <a:chOff x="1691680" y="260648"/>
            <a:chExt cx="6985098" cy="504056"/>
          </a:xfrm>
        </p:grpSpPr>
        <p:sp>
          <p:nvSpPr>
            <p:cNvPr id="2" name="圆角矩形 1"/>
            <p:cNvSpPr/>
            <p:nvPr/>
          </p:nvSpPr>
          <p:spPr>
            <a:xfrm>
              <a:off x="1691680" y="260648"/>
              <a:ext cx="6960514" cy="504056"/>
            </a:xfrm>
            <a:prstGeom prst="roundRect">
              <a:avLst/>
            </a:prstGeom>
          </p:spPr>
          <p:style>
            <a:lnRef idx="0">
              <a:schemeClr val="accent1"/>
            </a:lnRef>
            <a:fillRef idx="3">
              <a:schemeClr val="accent1"/>
            </a:fillRef>
            <a:effectRef idx="3">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mn-lt"/>
                <a:ea typeface="+mn-ea"/>
                <a:cs typeface="+mn-cs"/>
              </a:endParaRPr>
            </a:p>
          </p:txBody>
        </p:sp>
        <p:sp>
          <p:nvSpPr>
            <p:cNvPr id="3" name="TextBox 2"/>
            <p:cNvSpPr txBox="1"/>
            <p:nvPr/>
          </p:nvSpPr>
          <p:spPr>
            <a:xfrm>
              <a:off x="1763135" y="306616"/>
              <a:ext cx="6913643" cy="433433"/>
            </a:xfrm>
            <a:prstGeom prst="rect">
              <a:avLst/>
            </a:prstGeom>
            <a:noFill/>
          </p:spPr>
          <p:txBody>
            <a:bodyPr lIns="94616" tIns="47308" rIns="94616" bIns="47308">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200" b="1" i="0" u="none" strike="noStrike" kern="1200" cap="none" spc="150" normalizeH="0" baseline="0" noProof="0" dirty="0" smtClean="0">
                  <a:ln w="11430"/>
                  <a:solidFill>
                    <a:srgbClr val="F8F8F8"/>
                  </a:solidFill>
                  <a:effectLst>
                    <a:outerShdw blurRad="25400" algn="tl" rotWithShape="0">
                      <a:srgbClr val="000000">
                        <a:alpha val="43000"/>
                      </a:srgbClr>
                    </a:outerShdw>
                  </a:effectLst>
                  <a:uLnTx/>
                  <a:uFillTx/>
                  <a:latin typeface="微软雅黑" panose="020B0503020204020204" pitchFamily="34" charset="-122"/>
                  <a:ea typeface="微软雅黑" panose="020B0503020204020204" pitchFamily="34" charset="-122"/>
                  <a:cs typeface="+mn-cs"/>
                </a:rPr>
                <a:t>3.Win-Win Corporation</a:t>
              </a:r>
              <a:endParaRPr kumimoji="0" lang="zh-CN" altLang="en-US" sz="2200" b="1" i="0" u="none" strike="noStrike" kern="1200" cap="none" spc="150" normalizeH="0" baseline="0" noProof="0" dirty="0">
                <a:ln w="11430"/>
                <a:solidFill>
                  <a:srgbClr val="F8F8F8"/>
                </a:solidFill>
                <a:effectLst>
                  <a:outerShdw blurRad="25400" algn="tl" rotWithShape="0">
                    <a:srgbClr val="000000">
                      <a:alpha val="43000"/>
                    </a:srgbClr>
                  </a:outerShdw>
                </a:effectLst>
                <a:uLnTx/>
                <a:uFillTx/>
                <a:latin typeface="微软雅黑" panose="020B0503020204020204" pitchFamily="34" charset="-122"/>
                <a:ea typeface="微软雅黑" panose="020B0503020204020204" pitchFamily="34" charset="-122"/>
                <a:cs typeface="+mn-cs"/>
              </a:endParaRPr>
            </a:p>
          </p:txBody>
        </p:sp>
      </p:grpSp>
      <p:sp>
        <p:nvSpPr>
          <p:cNvPr id="9" name="对角圆角矩形 8"/>
          <p:cNvSpPr/>
          <p:nvPr/>
        </p:nvSpPr>
        <p:spPr>
          <a:xfrm>
            <a:off x="179512" y="908720"/>
            <a:ext cx="8001000" cy="642938"/>
          </a:xfrm>
          <a:prstGeom prst="round2DiagRect">
            <a:avLst/>
          </a:prstGeom>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600" b="0" i="0" u="none" strike="noStrike" kern="1200" cap="none" spc="0" normalizeH="0" baseline="0" noProof="0">
              <a:ln>
                <a:noFill/>
              </a:ln>
              <a:solidFill>
                <a:srgbClr val="0070C0"/>
              </a:solidFill>
              <a:effectLst/>
              <a:uLnTx/>
              <a:uFillTx/>
              <a:latin typeface="+mn-lt"/>
              <a:ea typeface="+mn-ea"/>
              <a:cs typeface="+mn-cs"/>
            </a:endParaRPr>
          </a:p>
        </p:txBody>
      </p:sp>
      <p:sp>
        <p:nvSpPr>
          <p:cNvPr id="10" name="TextBox 9"/>
          <p:cNvSpPr txBox="1"/>
          <p:nvPr/>
        </p:nvSpPr>
        <p:spPr>
          <a:xfrm>
            <a:off x="250922" y="980728"/>
            <a:ext cx="5585274" cy="523220"/>
          </a:xfrm>
          <a:prstGeom prst="rect">
            <a:avLst/>
          </a:prstGeom>
          <a:noFill/>
        </p:spPr>
        <p:txBody>
          <a:bodyPr>
            <a:spAutoFit/>
            <a:scene3d>
              <a:camera prst="orthographicFront"/>
              <a:lightRig rig="soft" dir="t">
                <a:rot lat="0" lon="0" rev="10800000"/>
              </a:lightRig>
            </a:scene3d>
            <a:sp3d>
              <a:bevelT w="27940" h="12700"/>
              <a:contourClr>
                <a:srgbClr val="DDDDDD"/>
              </a:contourClr>
            </a:sp3d>
          </a:bodyPr>
          <a:lstStyle/>
          <a:p>
            <a:pPr lvl="0" rtl="0" eaLnBrk="1" fontAlgn="auto" hangingPunct="1">
              <a:spcBef>
                <a:spcPts val="0"/>
              </a:spcBef>
              <a:spcAft>
                <a:spcPts val="0"/>
              </a:spcAft>
              <a:defRPr/>
            </a:pPr>
            <a:r>
              <a:rPr lang="en-US" altLang="zh-CN" sz="1600" b="1" spc="150" dirty="0">
                <a:ln w="11430"/>
                <a:solidFill>
                  <a:srgbClr val="F8F8F8"/>
                </a:solidFill>
                <a:effectLst>
                  <a:outerShdw blurRad="25400" algn="tl" rotWithShape="0">
                    <a:srgbClr val="000000">
                      <a:alpha val="43000"/>
                    </a:srgbClr>
                  </a:outerShdw>
                </a:effectLst>
                <a:latin typeface="微软雅黑" panose="020B0503020204020204" pitchFamily="34" charset="-122"/>
                <a:ea typeface="微软雅黑" panose="020B0503020204020204" pitchFamily="34" charset="-122"/>
                <a:sym typeface="微软雅黑" panose="020B0503020204020204" pitchFamily="34" charset="-122"/>
              </a:rPr>
              <a:t>Corporation</a:t>
            </a:r>
            <a:r>
              <a:rPr lang="en-US" altLang="zh-CN" sz="2800" b="1" spc="150" dirty="0">
                <a:ln w="11430"/>
                <a:solidFill>
                  <a:srgbClr val="F8F8F8"/>
                </a:solidFill>
                <a:effectLst>
                  <a:outerShdw blurRad="25400" algn="tl" rotWithShape="0">
                    <a:srgbClr val="000000">
                      <a:alpha val="43000"/>
                    </a:srgbClr>
                  </a:outerShdw>
                </a:effectLst>
                <a:latin typeface="微软雅黑" panose="020B0503020204020204" pitchFamily="34" charset="-122"/>
                <a:ea typeface="微软雅黑" panose="020B0503020204020204" pitchFamily="34" charset="-122"/>
                <a:sym typeface="微软雅黑" panose="020B0503020204020204" pitchFamily="34" charset="-122"/>
              </a:rPr>
              <a:t> </a:t>
            </a:r>
            <a:r>
              <a:rPr lang="en-US" altLang="zh-CN" sz="1600" b="1" spc="150" dirty="0">
                <a:ln w="11430"/>
                <a:solidFill>
                  <a:srgbClr val="F8F8F8"/>
                </a:solidFill>
                <a:effectLst>
                  <a:outerShdw blurRad="25400" algn="tl" rotWithShape="0">
                    <a:srgbClr val="000000">
                      <a:alpha val="43000"/>
                    </a:srgbClr>
                  </a:outerShdw>
                </a:effectLst>
                <a:latin typeface="微软雅黑" panose="020B0503020204020204" pitchFamily="34" charset="-122"/>
                <a:ea typeface="微软雅黑" panose="020B0503020204020204" pitchFamily="34" charset="-122"/>
                <a:sym typeface="微软雅黑" panose="020B0503020204020204" pitchFamily="34" charset="-122"/>
              </a:rPr>
              <a:t>with</a:t>
            </a:r>
            <a:r>
              <a:rPr lang="en-US" altLang="zh-CN" sz="2800" b="1" spc="150" dirty="0">
                <a:ln w="11430"/>
                <a:solidFill>
                  <a:srgbClr val="F8F8F8"/>
                </a:solidFill>
                <a:effectLst>
                  <a:outerShdw blurRad="25400" algn="tl" rotWithShape="0">
                    <a:srgbClr val="000000">
                      <a:alpha val="43000"/>
                    </a:srgbClr>
                  </a:outerShdw>
                </a:effectLst>
                <a:latin typeface="微软雅黑" panose="020B0503020204020204" pitchFamily="34" charset="-122"/>
                <a:ea typeface="微软雅黑" panose="020B0503020204020204" pitchFamily="34" charset="-122"/>
                <a:sym typeface="微软雅黑" panose="020B0503020204020204" pitchFamily="34" charset="-122"/>
              </a:rPr>
              <a:t> </a:t>
            </a:r>
            <a:r>
              <a:rPr lang="en-US" altLang="zh-CN" sz="1600" b="1" spc="150" dirty="0">
                <a:ln w="11430"/>
                <a:solidFill>
                  <a:srgbClr val="F8F8F8"/>
                </a:solidFill>
                <a:effectLst>
                  <a:outerShdw blurRad="25400" algn="tl" rotWithShape="0">
                    <a:srgbClr val="000000">
                      <a:alpha val="43000"/>
                    </a:srgbClr>
                  </a:outerShdw>
                </a:effectLst>
                <a:latin typeface="微软雅黑" panose="020B0503020204020204" pitchFamily="34" charset="-122"/>
                <a:ea typeface="微软雅黑" panose="020B0503020204020204" pitchFamily="34" charset="-122"/>
                <a:sym typeface="微软雅黑" panose="020B0503020204020204" pitchFamily="34" charset="-122"/>
              </a:rPr>
              <a:t>Financial</a:t>
            </a:r>
            <a:r>
              <a:rPr lang="en-US" altLang="zh-CN" sz="2800" b="1" spc="150" dirty="0">
                <a:ln w="11430"/>
                <a:solidFill>
                  <a:srgbClr val="F8F8F8"/>
                </a:solidFill>
                <a:effectLst>
                  <a:outerShdw blurRad="25400" algn="tl" rotWithShape="0">
                    <a:srgbClr val="000000">
                      <a:alpha val="43000"/>
                    </a:srgbClr>
                  </a:outerShdw>
                </a:effectLst>
                <a:latin typeface="微软雅黑" panose="020B0503020204020204" pitchFamily="34" charset="-122"/>
                <a:ea typeface="微软雅黑" panose="020B0503020204020204" pitchFamily="34" charset="-122"/>
                <a:sym typeface="微软雅黑" panose="020B0503020204020204" pitchFamily="34" charset="-122"/>
              </a:rPr>
              <a:t> </a:t>
            </a:r>
            <a:r>
              <a:rPr lang="en-US" altLang="zh-CN" sz="1600" b="1" spc="150" dirty="0">
                <a:ln w="11430"/>
                <a:solidFill>
                  <a:srgbClr val="F8F8F8"/>
                </a:solidFill>
                <a:effectLst>
                  <a:outerShdw blurRad="25400" algn="tl" rotWithShape="0">
                    <a:srgbClr val="000000">
                      <a:alpha val="43000"/>
                    </a:srgbClr>
                  </a:outerShdw>
                </a:effectLst>
                <a:latin typeface="微软雅黑" panose="020B0503020204020204" pitchFamily="34" charset="-122"/>
                <a:ea typeface="微软雅黑" panose="020B0503020204020204" pitchFamily="34" charset="-122"/>
                <a:sym typeface="微软雅黑" panose="020B0503020204020204" pitchFamily="34" charset="-122"/>
              </a:rPr>
              <a:t>Institutions</a:t>
            </a:r>
            <a:endParaRPr lang="zh-CN" altLang="en-US" sz="1600" b="1" spc="150" dirty="0">
              <a:ln w="11430"/>
              <a:solidFill>
                <a:srgbClr val="F8F8F8"/>
              </a:solidFill>
              <a:effectLst>
                <a:outerShdw blurRad="25400" algn="tl" rotWithShape="0">
                  <a:srgbClr val="000000">
                    <a:alpha val="43000"/>
                  </a:srgbClr>
                </a:outerShdw>
              </a:effectLst>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1" name="TextBox 10"/>
          <p:cNvSpPr txBox="1"/>
          <p:nvPr/>
        </p:nvSpPr>
        <p:spPr>
          <a:xfrm>
            <a:off x="6916316" y="1120757"/>
            <a:ext cx="1170513" cy="338554"/>
          </a:xfrm>
          <a:prstGeom prst="rect">
            <a:avLst/>
          </a:prstGeom>
          <a:noFill/>
        </p:spPr>
        <p:txBody>
          <a:bodyPr wrap="none">
            <a:spAutoFit/>
            <a:scene3d>
              <a:camera prst="orthographicFront"/>
              <a:lightRig rig="soft" dir="t">
                <a:rot lat="0" lon="0" rev="10800000"/>
              </a:lightRig>
            </a:scene3d>
            <a:sp3d>
              <a:bevelT w="27940" h="12700"/>
              <a:contourClr>
                <a:srgbClr val="DDDDDD"/>
              </a:contourClr>
            </a:sp3d>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600" b="1" i="0" u="none" strike="noStrike" kern="1200" cap="none" spc="150" normalizeH="0" baseline="0" noProof="0" dirty="0" smtClean="0">
                <a:ln w="11430"/>
                <a:solidFill>
                  <a:srgbClr val="F8F8F8"/>
                </a:solidFill>
                <a:effectLst>
                  <a:outerShdw blurRad="25400" algn="tl" rotWithShape="0">
                    <a:srgbClr val="000000">
                      <a:alpha val="43000"/>
                    </a:srgbClr>
                  </a:outerShdw>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rPr>
              <a:t>Model 3</a:t>
            </a:r>
            <a:endParaRPr kumimoji="0" lang="zh-CN" altLang="en-US" sz="1600" b="1" i="0" u="none" strike="noStrike" kern="1200" cap="none" spc="150" normalizeH="0" baseline="0" noProof="0" dirty="0">
              <a:ln w="11430"/>
              <a:solidFill>
                <a:srgbClr val="F8F8F8"/>
              </a:solidFill>
              <a:effectLst>
                <a:outerShdw blurRad="25400" algn="tl" rotWithShape="0">
                  <a:srgbClr val="000000">
                    <a:alpha val="43000"/>
                  </a:srgbClr>
                </a:outerShdw>
              </a:effectLst>
              <a:uLnTx/>
              <a:uFillTx/>
              <a:latin typeface="+mn-lt"/>
              <a:ea typeface="+mn-ea"/>
              <a:cs typeface="+mn-cs"/>
            </a:endParaRPr>
          </a:p>
        </p:txBody>
      </p:sp>
      <p:sp>
        <p:nvSpPr>
          <p:cNvPr id="6" name="TextBox 5"/>
          <p:cNvSpPr txBox="1"/>
          <p:nvPr/>
        </p:nvSpPr>
        <p:spPr>
          <a:xfrm>
            <a:off x="6156176" y="2898810"/>
            <a:ext cx="2736304" cy="1754326"/>
          </a:xfrm>
          <a:prstGeom prst="rect">
            <a:avLst/>
          </a:prstGeom>
          <a:noFill/>
        </p:spPr>
        <p:txBody>
          <a:bodyPr wrap="square" rtlCol="0">
            <a:spAutoFit/>
          </a:bodyPr>
          <a:lstStyle/>
          <a:p>
            <a:r>
              <a:rPr lang="en-US" altLang="zh-CN" dirty="0" smtClean="0">
                <a:solidFill>
                  <a:schemeClr val="accent1">
                    <a:lumMod val="75000"/>
                  </a:schemeClr>
                </a:solidFill>
              </a:rPr>
              <a:t>Ethiopia </a:t>
            </a:r>
            <a:r>
              <a:rPr lang="en-US" altLang="zh-CN" dirty="0" err="1" smtClean="0">
                <a:solidFill>
                  <a:schemeClr val="accent1">
                    <a:lumMod val="75000"/>
                  </a:schemeClr>
                </a:solidFill>
              </a:rPr>
              <a:t>Adama</a:t>
            </a:r>
            <a:r>
              <a:rPr lang="en-US" altLang="zh-CN" dirty="0" smtClean="0">
                <a:solidFill>
                  <a:schemeClr val="accent1">
                    <a:lumMod val="75000"/>
                  </a:schemeClr>
                </a:solidFill>
              </a:rPr>
              <a:t> Wind Farm I &amp;II (51MW+153MW)</a:t>
            </a:r>
          </a:p>
          <a:p>
            <a:endParaRPr lang="en-US" altLang="zh-CN" dirty="0" smtClean="0">
              <a:solidFill>
                <a:schemeClr val="accent1">
                  <a:lumMod val="75000"/>
                </a:schemeClr>
              </a:solidFill>
            </a:endParaRPr>
          </a:p>
          <a:p>
            <a:r>
              <a:rPr lang="en-US" altLang="zh-CN" dirty="0" smtClean="0">
                <a:solidFill>
                  <a:schemeClr val="accent1">
                    <a:lumMod val="75000"/>
                  </a:schemeClr>
                </a:solidFill>
              </a:rPr>
              <a:t>Financed By EXIM Bank of China &amp; </a:t>
            </a:r>
            <a:r>
              <a:rPr lang="en-US" altLang="zh-CN" dirty="0" err="1" smtClean="0">
                <a:solidFill>
                  <a:schemeClr val="accent1">
                    <a:lumMod val="75000"/>
                  </a:schemeClr>
                </a:solidFill>
              </a:rPr>
              <a:t>Sinosure</a:t>
            </a:r>
            <a:endParaRPr lang="zh-CN" altLang="en-US" dirty="0">
              <a:solidFill>
                <a:schemeClr val="accent1">
                  <a:lumMod val="75000"/>
                </a:schemeClr>
              </a:solidFill>
            </a:endParaRPr>
          </a:p>
        </p:txBody>
      </p:sp>
      <p:pic>
        <p:nvPicPr>
          <p:cNvPr id="12" name="图片 6" descr="1埃塞俄比亚阿达玛风电场装机136台，总装机容量204MW.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0922" y="2186791"/>
            <a:ext cx="5619979" cy="4014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矩形 12"/>
          <p:cNvSpPr/>
          <p:nvPr/>
        </p:nvSpPr>
        <p:spPr>
          <a:xfrm>
            <a:off x="5898703" y="1794882"/>
            <a:ext cx="3281809" cy="553998"/>
          </a:xfrm>
          <a:prstGeom prst="rect">
            <a:avLst/>
          </a:prstGeom>
        </p:spPr>
        <p:txBody>
          <a:bodyPr wrap="square">
            <a:spAutoFit/>
          </a:bodyPr>
          <a:lstStyle/>
          <a:p>
            <a:pPr eaLnBrk="1" fontAlgn="auto" hangingPunct="1">
              <a:lnSpc>
                <a:spcPct val="150000"/>
              </a:lnSpc>
              <a:spcBef>
                <a:spcPts val="0"/>
              </a:spcBef>
              <a:spcAft>
                <a:spcPts val="0"/>
              </a:spcAft>
              <a:defRPr/>
            </a:pPr>
            <a:r>
              <a:rPr lang="en-US" altLang="zh-CN" sz="2000" b="1" dirty="0" smtClean="0">
                <a:solidFill>
                  <a:srgbClr val="FF0000"/>
                </a:solidFill>
                <a:latin typeface="微软雅黑" pitchFamily="34" charset="-122"/>
                <a:ea typeface="微软雅黑" pitchFamily="34" charset="-122"/>
              </a:rPr>
              <a:t>EXIM + POWERCHINA</a:t>
            </a:r>
            <a:endParaRPr lang="en-US" altLang="zh-CN" sz="2000" b="1" dirty="0">
              <a:solidFill>
                <a:srgbClr val="FF0000"/>
              </a:solidFill>
              <a:latin typeface="微软雅黑" pitchFamily="34" charset="-122"/>
              <a:ea typeface="微软雅黑" pitchFamily="34" charset="-122"/>
            </a:endParaRPr>
          </a:p>
        </p:txBody>
      </p:sp>
    </p:spTree>
    <p:extLst>
      <p:ext uri="{BB962C8B-B14F-4D97-AF65-F5344CB8AC3E}">
        <p14:creationId xmlns:p14="http://schemas.microsoft.com/office/powerpoint/2010/main" val="322471754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单圆角矩形 12"/>
          <p:cNvSpPr/>
          <p:nvPr/>
        </p:nvSpPr>
        <p:spPr>
          <a:xfrm>
            <a:off x="2317750" y="1989138"/>
            <a:ext cx="5926138" cy="933450"/>
          </a:xfrm>
          <a:prstGeom prst="round1Rect">
            <a:avLst/>
          </a:prstGeom>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7" name="TextBox 6"/>
          <p:cNvSpPr txBox="1"/>
          <p:nvPr/>
        </p:nvSpPr>
        <p:spPr>
          <a:xfrm>
            <a:off x="2339752" y="2145050"/>
            <a:ext cx="5341462" cy="646331"/>
          </a:xfrm>
          <a:prstGeom prst="rect">
            <a:avLst/>
          </a:prstGeom>
          <a:noFill/>
        </p:spPr>
        <p:txBody>
          <a:bodyPr wrap="none">
            <a:spAutoFit/>
            <a:scene3d>
              <a:camera prst="orthographicFront"/>
              <a:lightRig rig="soft" dir="t">
                <a:rot lat="0" lon="0" rev="10800000"/>
              </a:lightRig>
            </a:scene3d>
            <a:sp3d>
              <a:bevelT w="27940" h="12700"/>
              <a:contourClr>
                <a:srgbClr val="DDDDDD"/>
              </a:contourClr>
            </a:sp3d>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CN" sz="3600" b="1" spc="-150" dirty="0" smtClean="0">
                <a:ln w="11430"/>
                <a:solidFill>
                  <a:srgbClr val="F8F8F8"/>
                </a:solidFill>
                <a:effectLst>
                  <a:outerShdw blurRad="25400" algn="tl" rotWithShape="0">
                    <a:srgbClr val="000000">
                      <a:alpha val="43000"/>
                    </a:srgbClr>
                  </a:outerShdw>
                </a:effectLst>
                <a:latin typeface="+mn-lt"/>
                <a:ea typeface="+mn-ea"/>
                <a:cs typeface="+mn-cs"/>
              </a:rPr>
              <a:t>Thank You </a:t>
            </a:r>
            <a:r>
              <a:rPr lang="en-US" altLang="zh-CN" sz="3600" b="1" spc="-150" dirty="0">
                <a:ln w="11430"/>
                <a:solidFill>
                  <a:srgbClr val="F8F8F8"/>
                </a:solidFill>
                <a:effectLst>
                  <a:outerShdw blurRad="25400" algn="tl" rotWithShape="0">
                    <a:srgbClr val="000000">
                      <a:alpha val="43000"/>
                    </a:srgbClr>
                  </a:outerShdw>
                </a:effectLst>
                <a:latin typeface="+mn-lt"/>
                <a:ea typeface="+mn-ea"/>
                <a:cs typeface="+mn-cs"/>
              </a:rPr>
              <a:t>f</a:t>
            </a:r>
            <a:r>
              <a:rPr lang="en-US" altLang="zh-CN" sz="3600" b="1" spc="-150" dirty="0" smtClean="0">
                <a:ln w="11430"/>
                <a:solidFill>
                  <a:srgbClr val="F8F8F8"/>
                </a:solidFill>
                <a:effectLst>
                  <a:outerShdw blurRad="25400" algn="tl" rotWithShape="0">
                    <a:srgbClr val="000000">
                      <a:alpha val="43000"/>
                    </a:srgbClr>
                  </a:outerShdw>
                </a:effectLst>
                <a:latin typeface="+mn-lt"/>
                <a:ea typeface="+mn-ea"/>
                <a:cs typeface="+mn-cs"/>
              </a:rPr>
              <a:t>or Your Attention!</a:t>
            </a:r>
            <a:endParaRPr kumimoji="0" lang="zh-CN" altLang="en-US" sz="3600" b="1" i="0" u="none" strike="noStrike" kern="1200" cap="none" spc="-150" normalizeH="0" baseline="0" noProof="0" dirty="0">
              <a:ln w="11430"/>
              <a:solidFill>
                <a:srgbClr val="F8F8F8"/>
              </a:solidFill>
              <a:effectLst>
                <a:outerShdw blurRad="25400" algn="tl" rotWithShape="0">
                  <a:srgbClr val="000000">
                    <a:alpha val="43000"/>
                  </a:srgbClr>
                </a:outerShdw>
              </a:effectLst>
              <a:uLnTx/>
              <a:uFillTx/>
              <a:latin typeface="+mn-lt"/>
              <a:ea typeface="+mn-ea"/>
              <a:cs typeface="+mn-cs"/>
            </a:endParaRPr>
          </a:p>
        </p:txBody>
      </p:sp>
      <p:sp>
        <p:nvSpPr>
          <p:cNvPr id="14" name="单圆角矩形 13"/>
          <p:cNvSpPr/>
          <p:nvPr/>
        </p:nvSpPr>
        <p:spPr>
          <a:xfrm flipH="1">
            <a:off x="1331913" y="1998663"/>
            <a:ext cx="936625" cy="930275"/>
          </a:xfrm>
          <a:prstGeom prst="round1Rect">
            <a:avLst/>
          </a:prstGeom>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pic>
        <p:nvPicPr>
          <p:cNvPr id="86022" name="Picture 2" descr="E:\151012-产假期间工作交接\4. 图片整理及展览\附件1：图片整理\国外项目\1.Energy\Thermal Power\印尼亚齐火电项目\亚齐火电项目主厂房全景.jpg"/>
          <p:cNvPicPr>
            <a:picLocks noChangeAspect="1"/>
          </p:cNvPicPr>
          <p:nvPr/>
        </p:nvPicPr>
        <p:blipFill>
          <a:blip r:embed="rId3"/>
          <a:stretch>
            <a:fillRect/>
          </a:stretch>
        </p:blipFill>
        <p:spPr>
          <a:xfrm>
            <a:off x="6072188" y="2928938"/>
            <a:ext cx="2160587" cy="1428750"/>
          </a:xfrm>
          <a:prstGeom prst="rect">
            <a:avLst/>
          </a:prstGeom>
          <a:noFill/>
          <a:ln w="9525">
            <a:noFill/>
          </a:ln>
        </p:spPr>
      </p:pic>
      <p:pic>
        <p:nvPicPr>
          <p:cNvPr id="86023" name="图片 19"/>
          <p:cNvPicPr>
            <a:picLocks noChangeAspect="1"/>
          </p:cNvPicPr>
          <p:nvPr/>
        </p:nvPicPr>
        <p:blipFill>
          <a:blip r:embed="rId4"/>
          <a:srcRect l="6564"/>
          <a:stretch>
            <a:fillRect/>
          </a:stretch>
        </p:blipFill>
        <p:spPr>
          <a:xfrm>
            <a:off x="1357313" y="2924175"/>
            <a:ext cx="2428875" cy="1433513"/>
          </a:xfrm>
          <a:prstGeom prst="rect">
            <a:avLst/>
          </a:prstGeom>
          <a:noFill/>
          <a:ln w="9525">
            <a:noFill/>
          </a:ln>
        </p:spPr>
      </p:pic>
      <p:pic>
        <p:nvPicPr>
          <p:cNvPr id="86024" name="Picture 11" descr="C:\Users\Administrator\Desktop\2016.3 电建国际PPT\图片\埃塞俄比亚阿达玛二期风力发电项目.jpg"/>
          <p:cNvPicPr>
            <a:picLocks noChangeAspect="1"/>
          </p:cNvPicPr>
          <p:nvPr/>
        </p:nvPicPr>
        <p:blipFill>
          <a:blip r:embed="rId5"/>
          <a:stretch>
            <a:fillRect/>
          </a:stretch>
        </p:blipFill>
        <p:spPr>
          <a:xfrm>
            <a:off x="3771900" y="2928938"/>
            <a:ext cx="2371725" cy="1428750"/>
          </a:xfrm>
          <a:prstGeom prst="rect">
            <a:avLst/>
          </a:prstGeom>
          <a:noFill/>
          <a:ln w="9525">
            <a:noFill/>
          </a:ln>
        </p:spPr>
      </p:pic>
    </p:spTree>
    <p:extLst>
      <p:ext uri="{BB962C8B-B14F-4D97-AF65-F5344CB8AC3E}">
        <p14:creationId xmlns:p14="http://schemas.microsoft.com/office/powerpoint/2010/main" val="87553662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单圆角矩形 12"/>
          <p:cNvSpPr/>
          <p:nvPr/>
        </p:nvSpPr>
        <p:spPr>
          <a:xfrm>
            <a:off x="2317750" y="1989138"/>
            <a:ext cx="5926138" cy="933450"/>
          </a:xfrm>
          <a:prstGeom prst="round1Rect">
            <a:avLst/>
          </a:prstGeom>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7" name="TextBox 6"/>
          <p:cNvSpPr txBox="1"/>
          <p:nvPr/>
        </p:nvSpPr>
        <p:spPr>
          <a:xfrm>
            <a:off x="2339752" y="2204864"/>
            <a:ext cx="5686197" cy="584775"/>
          </a:xfrm>
          <a:prstGeom prst="rect">
            <a:avLst/>
          </a:prstGeom>
          <a:noFill/>
        </p:spPr>
        <p:txBody>
          <a:bodyPr>
            <a:spAutoFit/>
            <a:scene3d>
              <a:camera prst="orthographicFront"/>
              <a:lightRig rig="soft" dir="t">
                <a:rot lat="0" lon="0" rev="10800000"/>
              </a:lightRig>
            </a:scene3d>
            <a:sp3d>
              <a:bevelT w="27940" h="12700"/>
              <a:contourClr>
                <a:srgbClr val="DDDDDD"/>
              </a:contourClr>
            </a:sp3d>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3200" b="1" i="0" u="none" strike="noStrike" kern="1200" cap="none" spc="-150" normalizeH="0" baseline="0" noProof="0" dirty="0" smtClean="0">
                <a:ln w="11430"/>
                <a:solidFill>
                  <a:srgbClr val="F8F8F8"/>
                </a:solidFill>
                <a:effectLst>
                  <a:outerShdw blurRad="25400" algn="tl" rotWithShape="0">
                    <a:srgbClr val="000000">
                      <a:alpha val="43000"/>
                    </a:srgbClr>
                  </a:outerShdw>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rPr>
              <a:t>About</a:t>
            </a:r>
            <a:r>
              <a:rPr kumimoji="0" lang="en-US" altLang="zh-CN" sz="3200" b="1" i="0" u="none" strike="noStrike" kern="1200" cap="none" spc="-150" normalizeH="0" noProof="0" dirty="0" smtClean="0">
                <a:ln w="11430"/>
                <a:solidFill>
                  <a:srgbClr val="F8F8F8"/>
                </a:solidFill>
                <a:effectLst>
                  <a:outerShdw blurRad="25400" algn="tl" rotWithShape="0">
                    <a:srgbClr val="000000">
                      <a:alpha val="43000"/>
                    </a:srgbClr>
                  </a:outerShdw>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rPr>
              <a:t> </a:t>
            </a:r>
            <a:r>
              <a:rPr kumimoji="0" lang="en-US" altLang="zh-CN" sz="3200" b="1" i="0" u="none" strike="noStrike" kern="1200" cap="none" spc="-150" normalizeH="0" baseline="0" noProof="0" dirty="0" smtClean="0">
                <a:ln w="11430"/>
                <a:solidFill>
                  <a:srgbClr val="F8F8F8"/>
                </a:solidFill>
                <a:effectLst>
                  <a:outerShdw blurRad="25400" algn="tl" rotWithShape="0">
                    <a:srgbClr val="000000">
                      <a:alpha val="43000"/>
                    </a:srgbClr>
                  </a:outerShdw>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rPr>
              <a:t>POWERCHINA</a:t>
            </a:r>
            <a:endParaRPr kumimoji="0" lang="zh-CN" altLang="en-US" sz="3200" b="1" i="0" u="none" strike="noStrike" kern="1200" cap="none" spc="-150" normalizeH="0" baseline="0" noProof="0" dirty="0">
              <a:ln w="11430"/>
              <a:solidFill>
                <a:srgbClr val="F8F8F8"/>
              </a:solidFill>
              <a:effectLst>
                <a:outerShdw blurRad="25400" algn="tl" rotWithShape="0">
                  <a:srgbClr val="000000">
                    <a:alpha val="43000"/>
                  </a:srgbClr>
                </a:outerShdw>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endParaRPr>
          </a:p>
        </p:txBody>
      </p:sp>
      <p:sp>
        <p:nvSpPr>
          <p:cNvPr id="14" name="单圆角矩形 13"/>
          <p:cNvSpPr/>
          <p:nvPr/>
        </p:nvSpPr>
        <p:spPr>
          <a:xfrm flipH="1">
            <a:off x="1331913" y="1998663"/>
            <a:ext cx="936625" cy="930275"/>
          </a:xfrm>
          <a:prstGeom prst="round1Rect">
            <a:avLst/>
          </a:prstGeom>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8" name="文本框 9"/>
          <p:cNvSpPr txBox="1">
            <a:spLocks noChangeArrowheads="1"/>
          </p:cNvSpPr>
          <p:nvPr/>
        </p:nvSpPr>
        <p:spPr bwMode="auto">
          <a:xfrm>
            <a:off x="1422675" y="2206605"/>
            <a:ext cx="773061" cy="646330"/>
          </a:xfrm>
          <a:prstGeom prst="rect">
            <a:avLst/>
          </a:prstGeom>
          <a:noFill/>
          <a:ln w="9525">
            <a:noFill/>
            <a:miter lim="800000"/>
          </a:ln>
        </p:spPr>
        <p:txBody>
          <a:bodyPr>
            <a:spAutoFit/>
            <a:scene3d>
              <a:camera prst="orthographicFront"/>
              <a:lightRig rig="soft" dir="t">
                <a:rot lat="0" lon="0" rev="10800000"/>
              </a:lightRig>
            </a:scene3d>
            <a:sp3d>
              <a:bevelT w="27940" h="12700"/>
              <a:contourClr>
                <a:srgbClr val="DDDDDD"/>
              </a:contourClr>
            </a:sp3d>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3600" b="1" i="0" u="none" strike="noStrike" kern="1200" cap="none" spc="150" normalizeH="0" baseline="0" noProof="0" dirty="0">
                <a:ln w="11430"/>
                <a:solidFill>
                  <a:srgbClr val="F8F8F8"/>
                </a:solidFill>
                <a:effectLst>
                  <a:outerShdw blurRad="25400" algn="tl" rotWithShape="0">
                    <a:srgbClr val="000000">
                      <a:alpha val="43000"/>
                    </a:srgbClr>
                  </a:outerShdw>
                </a:effectLst>
                <a:uLnTx/>
                <a:uFillTx/>
                <a:latin typeface="微软雅黑" panose="020B0503020204020204" pitchFamily="34" charset="-122"/>
                <a:ea typeface="微软雅黑" panose="020B0503020204020204" pitchFamily="34" charset="-122"/>
                <a:cs typeface="+mn-cs"/>
              </a:rPr>
              <a:t>1</a:t>
            </a:r>
            <a:endParaRPr kumimoji="0" lang="zh-CN" altLang="en-US" sz="3600" b="1" i="0" u="none" strike="noStrike" kern="1200" cap="none" spc="150" normalizeH="0" baseline="0" noProof="0" dirty="0">
              <a:ln w="11430"/>
              <a:solidFill>
                <a:srgbClr val="F8F8F8"/>
              </a:solidFill>
              <a:effectLst>
                <a:outerShdw blurRad="25400" algn="tl" rotWithShape="0">
                  <a:srgbClr val="000000">
                    <a:alpha val="43000"/>
                  </a:srgbClr>
                </a:outerShdw>
              </a:effectLst>
              <a:uLnTx/>
              <a:uFillTx/>
              <a:latin typeface="微软雅黑" panose="020B0503020204020204" pitchFamily="34" charset="-122"/>
              <a:ea typeface="微软雅黑" panose="020B0503020204020204" pitchFamily="34" charset="-122"/>
              <a:cs typeface="+mn-cs"/>
            </a:endParaRPr>
          </a:p>
        </p:txBody>
      </p:sp>
      <p:pic>
        <p:nvPicPr>
          <p:cNvPr id="2" name="图片 1"/>
          <p:cNvPicPr>
            <a:picLocks noChangeAspect="1"/>
          </p:cNvPicPr>
          <p:nvPr/>
        </p:nvPicPr>
        <p:blipFill>
          <a:blip r:embed="rId3"/>
          <a:stretch>
            <a:fillRect/>
          </a:stretch>
        </p:blipFill>
        <p:spPr>
          <a:xfrm>
            <a:off x="6068695" y="2929255"/>
            <a:ext cx="2175510" cy="1428115"/>
          </a:xfrm>
          <a:prstGeom prst="rect">
            <a:avLst/>
          </a:prstGeom>
        </p:spPr>
      </p:pic>
      <p:pic>
        <p:nvPicPr>
          <p:cNvPr id="3" name="图片 2"/>
          <p:cNvPicPr>
            <a:picLocks noChangeAspect="1"/>
          </p:cNvPicPr>
          <p:nvPr/>
        </p:nvPicPr>
        <p:blipFill>
          <a:blip r:embed="rId4"/>
          <a:stretch>
            <a:fillRect/>
          </a:stretch>
        </p:blipFill>
        <p:spPr>
          <a:xfrm>
            <a:off x="3721735" y="2929255"/>
            <a:ext cx="2346960" cy="1427480"/>
          </a:xfrm>
          <a:prstGeom prst="rect">
            <a:avLst/>
          </a:prstGeom>
        </p:spPr>
      </p:pic>
      <p:pic>
        <p:nvPicPr>
          <p:cNvPr id="5" name="图片 4"/>
          <p:cNvPicPr>
            <a:picLocks noChangeAspect="1"/>
          </p:cNvPicPr>
          <p:nvPr/>
        </p:nvPicPr>
        <p:blipFill>
          <a:blip r:embed="rId5"/>
          <a:srcRect l="-83" t="12193" r="142" b="12376"/>
          <a:stretch>
            <a:fillRect/>
          </a:stretch>
        </p:blipFill>
        <p:spPr>
          <a:xfrm>
            <a:off x="1332230" y="2929255"/>
            <a:ext cx="2389505" cy="1428115"/>
          </a:xfrm>
          <a:prstGeom prst="rect">
            <a:avLst/>
          </a:prstGeom>
        </p:spPr>
      </p:pic>
      <p:pic>
        <p:nvPicPr>
          <p:cNvPr id="9" name="Picture 11" descr="C:\Users\Administrator\Desktop\2016.3 电建国际PPT\图片\埃塞俄比亚阿达玛二期风力发电项目.jpg"/>
          <p:cNvPicPr>
            <a:picLocks noChangeAspect="1"/>
          </p:cNvPicPr>
          <p:nvPr/>
        </p:nvPicPr>
        <p:blipFill>
          <a:blip r:embed="rId6"/>
          <a:stretch>
            <a:fillRect/>
          </a:stretch>
        </p:blipFill>
        <p:spPr>
          <a:xfrm>
            <a:off x="3721736" y="2928938"/>
            <a:ext cx="2421890" cy="1428750"/>
          </a:xfrm>
          <a:prstGeom prst="rect">
            <a:avLst/>
          </a:prstGeom>
          <a:noFill/>
          <a:ln w="9525">
            <a:noFill/>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6" name="图片 20" descr="ppt底图.jpg"/>
          <p:cNvPicPr>
            <a:picLocks noChangeAspect="1"/>
          </p:cNvPicPr>
          <p:nvPr/>
        </p:nvPicPr>
        <p:blipFill>
          <a:blip r:embed="rId2"/>
          <a:stretch>
            <a:fillRect/>
          </a:stretch>
        </p:blipFill>
        <p:spPr>
          <a:xfrm>
            <a:off x="0" y="0"/>
            <a:ext cx="9144000" cy="6858000"/>
          </a:xfrm>
          <a:prstGeom prst="rect">
            <a:avLst/>
          </a:prstGeom>
          <a:noFill/>
          <a:ln w="9525">
            <a:noFill/>
          </a:ln>
        </p:spPr>
      </p:pic>
      <p:pic>
        <p:nvPicPr>
          <p:cNvPr id="88067" name="Picture 2" descr="C:\Users\A27\Desktop\shutterstock_108076512.jpg"/>
          <p:cNvPicPr>
            <a:picLocks noChangeAspect="1"/>
          </p:cNvPicPr>
          <p:nvPr/>
        </p:nvPicPr>
        <p:blipFill>
          <a:blip r:embed="rId3"/>
          <a:stretch>
            <a:fillRect/>
          </a:stretch>
        </p:blipFill>
        <p:spPr>
          <a:xfrm>
            <a:off x="827584" y="1216025"/>
            <a:ext cx="2886075" cy="1925638"/>
          </a:xfrm>
          <a:prstGeom prst="rect">
            <a:avLst/>
          </a:prstGeom>
          <a:noFill/>
          <a:ln w="9525">
            <a:noFill/>
          </a:ln>
        </p:spPr>
      </p:pic>
      <p:pic>
        <p:nvPicPr>
          <p:cNvPr id="88068" name="图片 3"/>
          <p:cNvPicPr>
            <a:picLocks noChangeAspect="1"/>
          </p:cNvPicPr>
          <p:nvPr/>
        </p:nvPicPr>
        <p:blipFill>
          <a:blip r:embed="rId4"/>
          <a:stretch>
            <a:fillRect/>
          </a:stretch>
        </p:blipFill>
        <p:spPr>
          <a:xfrm>
            <a:off x="4680594" y="1657474"/>
            <a:ext cx="3779838" cy="1987550"/>
          </a:xfrm>
          <a:prstGeom prst="rect">
            <a:avLst/>
          </a:prstGeom>
          <a:noFill/>
          <a:ln w="9525">
            <a:noFill/>
          </a:ln>
        </p:spPr>
      </p:pic>
      <p:sp>
        <p:nvSpPr>
          <p:cNvPr id="88069" name="Text Box 19"/>
          <p:cNvSpPr txBox="1"/>
          <p:nvPr/>
        </p:nvSpPr>
        <p:spPr>
          <a:xfrm>
            <a:off x="827262" y="3141663"/>
            <a:ext cx="3312690" cy="400050"/>
          </a:xfrm>
          <a:prstGeom prst="rect">
            <a:avLst/>
          </a:prstGeom>
          <a:noFill/>
          <a:ln w="9525">
            <a:noFill/>
          </a:ln>
        </p:spPr>
        <p:txBody>
          <a:bodyPr wrap="square">
            <a:spAutoFit/>
          </a:bodyPr>
          <a:lstStyle/>
          <a:p>
            <a:pPr lvl="0">
              <a:lnSpc>
                <a:spcPts val="2400"/>
              </a:lnSpc>
              <a:buClr>
                <a:srgbClr val="0000FF"/>
              </a:buClr>
            </a:pPr>
            <a:r>
              <a:rPr lang="en-US" altLang="zh-CN" sz="1600" b="1" dirty="0" smtClean="0">
                <a:latin typeface="Times New Roman" panose="02020603050405020304" pitchFamily="18" charset="0"/>
                <a:ea typeface="PMingLiU" panose="02020500000000000000" pitchFamily="18" charset="-120"/>
              </a:rPr>
              <a:t>Total </a:t>
            </a:r>
            <a:r>
              <a:rPr lang="en-US" altLang="zh-CN" sz="1600" b="1" dirty="0">
                <a:latin typeface="Times New Roman" panose="02020603050405020304" pitchFamily="18" charset="0"/>
                <a:ea typeface="PMingLiU" panose="02020500000000000000" pitchFamily="18" charset="-120"/>
              </a:rPr>
              <a:t>Assets </a:t>
            </a:r>
            <a:r>
              <a:rPr lang="en-US" altLang="zh-CN" sz="1600" b="1" dirty="0">
                <a:solidFill>
                  <a:srgbClr val="C00000"/>
                </a:solidFill>
                <a:latin typeface="Times New Roman" panose="02020603050405020304" pitchFamily="18" charset="0"/>
                <a:ea typeface="PMingLiU" panose="02020500000000000000" pitchFamily="18" charset="-120"/>
              </a:rPr>
              <a:t>USD </a:t>
            </a:r>
            <a:r>
              <a:rPr lang="en-US" altLang="zh-CN" sz="1600" b="1" dirty="0" smtClean="0">
                <a:solidFill>
                  <a:srgbClr val="C00000"/>
                </a:solidFill>
                <a:latin typeface="Times New Roman" panose="02020603050405020304" pitchFamily="18" charset="0"/>
                <a:ea typeface="PMingLiU" panose="02020500000000000000" pitchFamily="18" charset="-120"/>
              </a:rPr>
              <a:t>101.34Billion</a:t>
            </a:r>
            <a:r>
              <a:rPr lang="en-US" altLang="zh-CN" sz="1600" b="1" dirty="0">
                <a:solidFill>
                  <a:srgbClr val="C00000"/>
                </a:solidFill>
                <a:latin typeface="Times New Roman" panose="02020603050405020304" pitchFamily="18" charset="0"/>
                <a:ea typeface="PMingLiU" panose="02020500000000000000" pitchFamily="18" charset="-120"/>
              </a:rPr>
              <a:t>.</a:t>
            </a:r>
            <a:endParaRPr lang="en-US" altLang="zh-CN" sz="1600" b="1" dirty="0">
              <a:latin typeface="Lucida Sans Unicode" panose="020B0602030504020204" pitchFamily="34" charset="0"/>
              <a:ea typeface="PMingLiU" panose="02020500000000000000" pitchFamily="18" charset="-120"/>
            </a:endParaRPr>
          </a:p>
        </p:txBody>
      </p:sp>
      <p:grpSp>
        <p:nvGrpSpPr>
          <p:cNvPr id="88070" name="组合 16"/>
          <p:cNvGrpSpPr/>
          <p:nvPr/>
        </p:nvGrpSpPr>
        <p:grpSpPr>
          <a:xfrm>
            <a:off x="1017106" y="3803650"/>
            <a:ext cx="4563006" cy="2926588"/>
            <a:chOff x="755576" y="3641996"/>
            <a:chExt cx="4563762" cy="2927085"/>
          </a:xfrm>
        </p:grpSpPr>
        <p:sp>
          <p:nvSpPr>
            <p:cNvPr id="5" name="TextBox 4"/>
            <p:cNvSpPr txBox="1"/>
            <p:nvPr/>
          </p:nvSpPr>
          <p:spPr>
            <a:xfrm>
              <a:off x="1430906" y="5984207"/>
              <a:ext cx="3888432" cy="584874"/>
            </a:xfrm>
            <a:prstGeom prst="rect">
              <a:avLst/>
            </a:prstGeom>
            <a:noFill/>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1600" b="1" i="0" u="none" strike="noStrike" kern="1200" cap="none" spc="50" normalizeH="0" baseline="0" noProof="0" dirty="0">
                  <a:ln w="13500">
                    <a:solidFill>
                      <a:schemeClr val="accent1">
                        <a:shade val="2500"/>
                        <a:alpha val="6500"/>
                      </a:schemeClr>
                    </a:solidFill>
                    <a:prstDash val="solid"/>
                  </a:ln>
                  <a:solidFill>
                    <a:srgbClr val="C00000">
                      <a:alpha val="95000"/>
                    </a:srgbClr>
                  </a:solidFill>
                  <a:effectLst>
                    <a:innerShdw blurRad="50900" dist="38500" dir="13500000">
                      <a:srgbClr val="000000">
                        <a:alpha val="60000"/>
                      </a:srgbClr>
                    </a:innerShdw>
                  </a:effectLst>
                  <a:uLnTx/>
                  <a:uFillTx/>
                  <a:latin typeface="Times New Roman" panose="02020603050405020304" pitchFamily="18" charset="0"/>
                  <a:ea typeface="PMingLiU" panose="02020500000000000000" pitchFamily="18" charset="-120"/>
                  <a:cs typeface="Times New Roman" panose="02020603050405020304" pitchFamily="18" charset="0"/>
                </a:rPr>
                <a:t>18 PROVINCES </a:t>
              </a:r>
              <a:endParaRPr kumimoji="0" lang="en-US" altLang="zh-CN" sz="1600" b="1" i="0" u="none" strike="noStrike" kern="1200" cap="none" spc="50" normalizeH="0" baseline="0" noProof="0" dirty="0" smtClean="0">
                <a:ln w="13500">
                  <a:solidFill>
                    <a:schemeClr val="accent1">
                      <a:shade val="2500"/>
                      <a:alpha val="6500"/>
                    </a:schemeClr>
                  </a:solidFill>
                  <a:prstDash val="solid"/>
                </a:ln>
                <a:solidFill>
                  <a:srgbClr val="C00000">
                    <a:alpha val="95000"/>
                  </a:srgbClr>
                </a:solidFill>
                <a:effectLst>
                  <a:innerShdw blurRad="50900" dist="38500" dir="13500000">
                    <a:srgbClr val="000000">
                      <a:alpha val="60000"/>
                    </a:srgbClr>
                  </a:innerShdw>
                </a:effectLst>
                <a:uLnTx/>
                <a:uFillTx/>
                <a:latin typeface="Times New Roman" panose="02020603050405020304" pitchFamily="18" charset="0"/>
                <a:ea typeface="PMingLiU" panose="02020500000000000000" pitchFamily="18" charset="-120"/>
                <a:cs typeface="Times New Roman" panose="02020603050405020304" pitchFamily="18" charset="0"/>
              </a:endParaRPr>
            </a:p>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1600" b="1" i="0" u="none" strike="noStrike" kern="1200" cap="none" spc="50" normalizeH="0" baseline="0" noProof="0" dirty="0" smtClean="0">
                  <a:ln w="13500">
                    <a:solidFill>
                      <a:schemeClr val="accent1">
                        <a:shade val="2500"/>
                        <a:alpha val="6500"/>
                      </a:schemeClr>
                    </a:solidFill>
                    <a:prstDash val="solid"/>
                  </a:ln>
                  <a:solidFill>
                    <a:srgbClr val="C00000">
                      <a:alpha val="95000"/>
                    </a:srgbClr>
                  </a:solidFill>
                  <a:effectLst>
                    <a:innerShdw blurRad="50900" dist="38500" dir="13500000">
                      <a:srgbClr val="000000">
                        <a:alpha val="60000"/>
                      </a:srgbClr>
                    </a:innerShdw>
                  </a:effectLst>
                  <a:uLnTx/>
                  <a:uFillTx/>
                  <a:latin typeface="Times New Roman" panose="02020603050405020304" pitchFamily="18" charset="0"/>
                  <a:ea typeface="PMingLiU" panose="02020500000000000000" pitchFamily="18" charset="-120"/>
                  <a:cs typeface="Times New Roman" panose="02020603050405020304" pitchFamily="18" charset="0"/>
                </a:rPr>
                <a:t>4 </a:t>
              </a:r>
              <a:r>
                <a:rPr kumimoji="0" lang="en-US" altLang="zh-CN" sz="1600" b="1" i="0" u="none" strike="noStrike" kern="1200" cap="none" spc="50" normalizeH="0" baseline="0" noProof="0" dirty="0">
                  <a:ln w="13500">
                    <a:solidFill>
                      <a:schemeClr val="accent1">
                        <a:shade val="2500"/>
                        <a:alpha val="6500"/>
                      </a:schemeClr>
                    </a:solidFill>
                    <a:prstDash val="solid"/>
                  </a:ln>
                  <a:solidFill>
                    <a:srgbClr val="C00000">
                      <a:alpha val="95000"/>
                    </a:srgbClr>
                  </a:solidFill>
                  <a:effectLst>
                    <a:innerShdw blurRad="50900" dist="38500" dir="13500000">
                      <a:srgbClr val="000000">
                        <a:alpha val="60000"/>
                      </a:srgbClr>
                    </a:innerShdw>
                  </a:effectLst>
                  <a:uLnTx/>
                  <a:uFillTx/>
                  <a:latin typeface="Times New Roman" panose="02020603050405020304" pitchFamily="18" charset="0"/>
                  <a:ea typeface="PMingLiU" panose="02020500000000000000" pitchFamily="18" charset="-120"/>
                  <a:cs typeface="Times New Roman" panose="02020603050405020304" pitchFamily="18" charset="0"/>
                </a:rPr>
                <a:t>MUNICIPALITIES</a:t>
              </a:r>
              <a:endParaRPr kumimoji="0" lang="zh-CN" altLang="en-US" sz="1600" b="1" i="0" u="none" strike="noStrike" kern="1200" cap="none" spc="50" normalizeH="0" baseline="0" noProof="0" dirty="0">
                <a:ln w="13500">
                  <a:solidFill>
                    <a:schemeClr val="accent1">
                      <a:shade val="2500"/>
                      <a:alpha val="6500"/>
                    </a:schemeClr>
                  </a:solidFill>
                  <a:prstDash val="solid"/>
                </a:ln>
                <a:solidFill>
                  <a:srgbClr val="C00000">
                    <a:alpha val="95000"/>
                  </a:srgbClr>
                </a:solidFill>
                <a:effectLst>
                  <a:innerShdw blurRad="50900" dist="38500" dir="13500000">
                    <a:srgbClr val="000000">
                      <a:alpha val="60000"/>
                    </a:srgbClr>
                  </a:innerShdw>
                </a:effectLst>
                <a:uLnTx/>
                <a:uFillTx/>
                <a:latin typeface="Times New Roman" panose="02020603050405020304" pitchFamily="18" charset="0"/>
                <a:ea typeface="PMingLiU" panose="02020500000000000000" pitchFamily="18" charset="-120"/>
                <a:cs typeface="Times New Roman" panose="02020603050405020304" pitchFamily="18" charset="0"/>
              </a:endParaRPr>
            </a:p>
          </p:txBody>
        </p:sp>
        <p:pic>
          <p:nvPicPr>
            <p:cNvPr id="88083" name="图片 1"/>
            <p:cNvPicPr>
              <a:picLocks noChangeAspect="1"/>
            </p:cNvPicPr>
            <p:nvPr/>
          </p:nvPicPr>
          <p:blipFill>
            <a:blip r:embed="rId5"/>
            <a:srcRect l="9103" t="15897" r="15257" b="21281"/>
            <a:stretch>
              <a:fillRect/>
            </a:stretch>
          </p:blipFill>
          <p:spPr>
            <a:xfrm>
              <a:off x="755576" y="3641996"/>
              <a:ext cx="2968470" cy="2465340"/>
            </a:xfrm>
            <a:prstGeom prst="rect">
              <a:avLst/>
            </a:prstGeom>
            <a:noFill/>
            <a:ln w="9525">
              <a:noFill/>
            </a:ln>
          </p:spPr>
        </p:pic>
      </p:grpSp>
      <p:grpSp>
        <p:nvGrpSpPr>
          <p:cNvPr id="88071" name="组合 15"/>
          <p:cNvGrpSpPr/>
          <p:nvPr/>
        </p:nvGrpSpPr>
        <p:grpSpPr>
          <a:xfrm>
            <a:off x="5335588" y="3716338"/>
            <a:ext cx="3124200" cy="2728912"/>
            <a:chOff x="3995936" y="3387479"/>
            <a:chExt cx="3124200" cy="2727666"/>
          </a:xfrm>
        </p:grpSpPr>
        <p:pic>
          <p:nvPicPr>
            <p:cNvPr id="88078" name="图片 2"/>
            <p:cNvPicPr>
              <a:picLocks noChangeAspect="1"/>
            </p:cNvPicPr>
            <p:nvPr/>
          </p:nvPicPr>
          <p:blipFill>
            <a:blip r:embed="rId6"/>
            <a:srcRect l="26254" t="33440" r="28189" b="26788"/>
            <a:stretch>
              <a:fillRect/>
            </a:stretch>
          </p:blipFill>
          <p:spPr>
            <a:xfrm>
              <a:off x="3995936" y="3387479"/>
              <a:ext cx="3124200" cy="2727666"/>
            </a:xfrm>
            <a:prstGeom prst="rect">
              <a:avLst/>
            </a:prstGeom>
            <a:noFill/>
            <a:ln w="9525">
              <a:noFill/>
            </a:ln>
          </p:spPr>
        </p:pic>
        <p:sp>
          <p:nvSpPr>
            <p:cNvPr id="8" name="矩形 7"/>
            <p:cNvSpPr/>
            <p:nvPr/>
          </p:nvSpPr>
          <p:spPr>
            <a:xfrm>
              <a:off x="5781549" y="4365104"/>
              <a:ext cx="1189749" cy="584775"/>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US" altLang="zh-CN" sz="1600" b="1" i="0" u="none" strike="noStrike" kern="1200" cap="none" spc="50" normalizeH="0" baseline="0" noProof="0" dirty="0" smtClean="0">
                  <a:ln w="13500">
                    <a:solidFill>
                      <a:schemeClr val="accent1">
                        <a:shade val="2500"/>
                        <a:alpha val="6500"/>
                      </a:schemeClr>
                    </a:solidFill>
                    <a:prstDash val="solid"/>
                  </a:ln>
                  <a:solidFill>
                    <a:srgbClr val="C00000"/>
                  </a:solidFill>
                  <a:effectLst>
                    <a:innerShdw blurRad="50900" dist="38500" dir="13500000">
                      <a:srgbClr val="000000">
                        <a:alpha val="60000"/>
                      </a:srgbClr>
                    </a:innerShdw>
                  </a:effectLst>
                  <a:uLnTx/>
                  <a:uFillTx/>
                  <a:latin typeface="Times New Roman" panose="02020603050405020304" pitchFamily="18" charset="0"/>
                  <a:ea typeface="微软雅黑" panose="020B0503020204020204" pitchFamily="34" charset="-122"/>
                  <a:cs typeface="Times New Roman" panose="02020603050405020304" pitchFamily="18" charset="0"/>
                </a:rPr>
                <a:t>230,000 </a:t>
              </a:r>
              <a:endParaRPr kumimoji="0" lang="en-US" altLang="zh-CN" sz="1600" b="1" i="0" u="none" strike="noStrike" kern="1200" cap="none" spc="50" normalizeH="0" baseline="0" noProof="0" dirty="0">
                <a:ln w="13500">
                  <a:solidFill>
                    <a:schemeClr val="accent1">
                      <a:shade val="2500"/>
                      <a:alpha val="6500"/>
                    </a:schemeClr>
                  </a:solidFill>
                  <a:prstDash val="solid"/>
                </a:ln>
                <a:solidFill>
                  <a:srgbClr val="C00000"/>
                </a:solidFill>
                <a:effectLst>
                  <a:innerShdw blurRad="50900" dist="38500" dir="13500000">
                    <a:srgbClr val="000000">
                      <a:alpha val="60000"/>
                    </a:srgbClr>
                  </a:innerShdw>
                </a:effectLst>
                <a:uLnTx/>
                <a:uFillTx/>
                <a:latin typeface="Times New Roman" panose="02020603050405020304" pitchFamily="18" charset="0"/>
                <a:ea typeface="微软雅黑" panose="020B0503020204020204" pitchFamily="34" charset="-122"/>
                <a:cs typeface="Times New Roman" panose="02020603050405020304" pitchFamily="18" charset="0"/>
              </a:endParaRPr>
            </a:p>
            <a:p>
              <a:pPr marL="0" marR="0" lvl="0" indent="0" algn="ctr" defTabSz="914400" rtl="0" eaLnBrk="1" fontAlgn="base" latinLnBrk="0" hangingPunct="1">
                <a:lnSpc>
                  <a:spcPct val="100000"/>
                </a:lnSpc>
                <a:spcBef>
                  <a:spcPct val="0"/>
                </a:spcBef>
                <a:spcAft>
                  <a:spcPct val="0"/>
                </a:spcAft>
                <a:buClrTx/>
                <a:buSzTx/>
                <a:buFontTx/>
                <a:buNone/>
                <a:defRPr/>
              </a:pPr>
              <a:r>
                <a:rPr kumimoji="0" lang="en-US" altLang="zh-CN" sz="1600" b="0" i="0" u="none" strike="noStrike" kern="1200" cap="none" spc="50" normalizeH="0" baseline="0" noProof="0" dirty="0">
                  <a:ln w="13500">
                    <a:solidFill>
                      <a:schemeClr val="accent1">
                        <a:shade val="2500"/>
                        <a:alpha val="6500"/>
                      </a:schemeClr>
                    </a:solidFill>
                    <a:prstDash val="solid"/>
                  </a:ln>
                  <a:solidFill>
                    <a:srgbClr val="002060"/>
                  </a:solidFill>
                  <a:effectLst>
                    <a:innerShdw blurRad="50900" dist="38500" dir="13500000">
                      <a:srgbClr val="000000">
                        <a:alpha val="60000"/>
                      </a:srgbClr>
                    </a:innerShdw>
                  </a:effectLst>
                  <a:uLnTx/>
                  <a:uFillTx/>
                  <a:latin typeface="Times New Roman" panose="02020603050405020304" pitchFamily="18" charset="0"/>
                  <a:ea typeface="微软雅黑" panose="020B0503020204020204" pitchFamily="34" charset="-122"/>
                  <a:cs typeface="Times New Roman" panose="02020603050405020304" pitchFamily="18" charset="0"/>
                </a:rPr>
                <a:t>Employees</a:t>
              </a:r>
              <a:endParaRPr kumimoji="0" lang="zh-CN" altLang="en-US" sz="1600" b="0" i="0" u="none" strike="noStrike" kern="1200" cap="none" spc="50" normalizeH="0" baseline="0" noProof="0" dirty="0">
                <a:ln w="13500">
                  <a:solidFill>
                    <a:schemeClr val="accent1">
                      <a:shade val="2500"/>
                      <a:alpha val="6500"/>
                    </a:schemeClr>
                  </a:solidFill>
                  <a:prstDash val="solid"/>
                </a:ln>
                <a:solidFill>
                  <a:srgbClr val="002060"/>
                </a:solidFill>
                <a:effectLst>
                  <a:innerShdw blurRad="50900" dist="38500" dir="13500000">
                    <a:srgbClr val="000000">
                      <a:alpha val="60000"/>
                    </a:srgbClr>
                  </a:innerShdw>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cxnSp>
          <p:nvCxnSpPr>
            <p:cNvPr id="13" name="直接箭头连接符 12"/>
            <p:cNvCxnSpPr/>
            <p:nvPr/>
          </p:nvCxnSpPr>
          <p:spPr>
            <a:xfrm flipV="1">
              <a:off x="6377186" y="3644537"/>
              <a:ext cx="0" cy="793388"/>
            </a:xfrm>
            <a:prstGeom prst="straightConnector1">
              <a:avLst/>
            </a:prstGeom>
            <a:ln>
              <a:solidFill>
                <a:schemeClr val="accent5">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5" name="直接箭头连接符 14"/>
            <p:cNvCxnSpPr/>
            <p:nvPr/>
          </p:nvCxnSpPr>
          <p:spPr>
            <a:xfrm>
              <a:off x="6377186" y="5023444"/>
              <a:ext cx="0" cy="637884"/>
            </a:xfrm>
            <a:prstGeom prst="straightConnector1">
              <a:avLst/>
            </a:prstGeom>
            <a:ln>
              <a:solidFill>
                <a:schemeClr val="accent5">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grpSp>
      <p:sp>
        <p:nvSpPr>
          <p:cNvPr id="88072" name="矩形 18"/>
          <p:cNvSpPr/>
          <p:nvPr/>
        </p:nvSpPr>
        <p:spPr>
          <a:xfrm>
            <a:off x="6935788" y="2416175"/>
            <a:ext cx="1441420" cy="523220"/>
          </a:xfrm>
          <a:prstGeom prst="rect">
            <a:avLst/>
          </a:prstGeom>
          <a:noFill/>
          <a:ln w="9525">
            <a:noFill/>
          </a:ln>
        </p:spPr>
        <p:txBody>
          <a:bodyPr wrap="none">
            <a:spAutoFit/>
          </a:bodyPr>
          <a:lstStyle/>
          <a:p>
            <a:pPr lvl="0" eaLnBrk="1" hangingPunct="1"/>
            <a:r>
              <a:rPr lang="en-US" altLang="zh-CN" sz="2800" b="1" dirty="0" smtClean="0">
                <a:solidFill>
                  <a:srgbClr val="C00000"/>
                </a:solidFill>
                <a:latin typeface="Times New Roman" panose="02020603050405020304" pitchFamily="18" charset="0"/>
                <a:ea typeface="PMingLiU" panose="02020500000000000000" pitchFamily="18" charset="-120"/>
              </a:rPr>
              <a:t>53.61% </a:t>
            </a:r>
            <a:endParaRPr lang="zh-CN" altLang="en-US" sz="2800" b="1" dirty="0">
              <a:solidFill>
                <a:srgbClr val="254061"/>
              </a:solidFill>
              <a:latin typeface="微软雅黑" panose="020B0503020204020204" pitchFamily="34" charset="-122"/>
              <a:ea typeface="Times New Roman" panose="02020603050405020304" pitchFamily="18" charset="0"/>
            </a:endParaRPr>
          </a:p>
        </p:txBody>
      </p:sp>
      <p:sp>
        <p:nvSpPr>
          <p:cNvPr id="88073" name="矩形 19"/>
          <p:cNvSpPr/>
          <p:nvPr/>
        </p:nvSpPr>
        <p:spPr>
          <a:xfrm>
            <a:off x="5207000" y="2416175"/>
            <a:ext cx="1262063" cy="523875"/>
          </a:xfrm>
          <a:prstGeom prst="rect">
            <a:avLst/>
          </a:prstGeom>
          <a:noFill/>
          <a:ln w="9525">
            <a:noFill/>
          </a:ln>
        </p:spPr>
        <p:txBody>
          <a:bodyPr wrap="none">
            <a:spAutoFit/>
          </a:bodyPr>
          <a:lstStyle/>
          <a:p>
            <a:pPr lvl="0" eaLnBrk="1" hangingPunct="1"/>
            <a:r>
              <a:rPr lang="en-US" altLang="zh-CN" sz="2800" b="1" dirty="0" smtClean="0">
                <a:solidFill>
                  <a:srgbClr val="C00000"/>
                </a:solidFill>
                <a:latin typeface="Times New Roman" panose="02020603050405020304" pitchFamily="18" charset="0"/>
                <a:ea typeface="PMingLiU" panose="02020500000000000000" pitchFamily="18" charset="-120"/>
              </a:rPr>
              <a:t>25.7% </a:t>
            </a:r>
            <a:endParaRPr lang="zh-CN" altLang="en-US" sz="2800" b="1" dirty="0">
              <a:solidFill>
                <a:srgbClr val="254061"/>
              </a:solidFill>
              <a:latin typeface="微软雅黑" panose="020B0503020204020204" pitchFamily="34" charset="-122"/>
              <a:ea typeface="Times New Roman" panose="02020603050405020304" pitchFamily="18" charset="0"/>
            </a:endParaRPr>
          </a:p>
        </p:txBody>
      </p:sp>
      <p:sp>
        <p:nvSpPr>
          <p:cNvPr id="88074" name="矩形 22"/>
          <p:cNvSpPr/>
          <p:nvPr/>
        </p:nvSpPr>
        <p:spPr>
          <a:xfrm>
            <a:off x="1835696" y="971550"/>
            <a:ext cx="1467068" cy="276999"/>
          </a:xfrm>
          <a:prstGeom prst="rect">
            <a:avLst/>
          </a:prstGeom>
          <a:noFill/>
          <a:ln w="9525">
            <a:noFill/>
          </a:ln>
        </p:spPr>
        <p:txBody>
          <a:bodyPr wrap="none">
            <a:spAutoFit/>
          </a:bodyPr>
          <a:lstStyle/>
          <a:p>
            <a:pPr lvl="0" eaLnBrk="1" hangingPunct="1"/>
            <a:r>
              <a:rPr lang="en-US" altLang="zh-CN" sz="1200" b="1" dirty="0">
                <a:solidFill>
                  <a:srgbClr val="C00000"/>
                </a:solidFill>
                <a:latin typeface="Times New Roman" panose="02020603050405020304" pitchFamily="18" charset="0"/>
                <a:ea typeface="PMingLiU" panose="02020500000000000000" pitchFamily="18" charset="-120"/>
              </a:rPr>
              <a:t>USD </a:t>
            </a:r>
            <a:r>
              <a:rPr lang="en-US" altLang="zh-CN" sz="1200" b="1" dirty="0" smtClean="0">
                <a:solidFill>
                  <a:srgbClr val="C00000"/>
                </a:solidFill>
                <a:latin typeface="Times New Roman" panose="02020603050405020304" pitchFamily="18" charset="0"/>
                <a:ea typeface="PMingLiU" panose="02020500000000000000" pitchFamily="18" charset="-120"/>
              </a:rPr>
              <a:t>101.34 </a:t>
            </a:r>
            <a:r>
              <a:rPr lang="en-US" altLang="zh-CN" sz="1200" b="1" dirty="0">
                <a:solidFill>
                  <a:srgbClr val="C00000"/>
                </a:solidFill>
                <a:latin typeface="Times New Roman" panose="02020603050405020304" pitchFamily="18" charset="0"/>
                <a:ea typeface="PMingLiU" panose="02020500000000000000" pitchFamily="18" charset="-120"/>
              </a:rPr>
              <a:t>Billion </a:t>
            </a:r>
            <a:endParaRPr lang="zh-CN" altLang="en-US" sz="1200" b="1" dirty="0">
              <a:solidFill>
                <a:srgbClr val="254061"/>
              </a:solidFill>
              <a:latin typeface="微软雅黑" panose="020B0503020204020204" pitchFamily="34" charset="-122"/>
              <a:ea typeface="宋体" panose="02010600030101010101" pitchFamily="2" charset="-122"/>
            </a:endParaRPr>
          </a:p>
        </p:txBody>
      </p:sp>
      <p:sp>
        <p:nvSpPr>
          <p:cNvPr id="28" name="矩形 27"/>
          <p:cNvSpPr/>
          <p:nvPr/>
        </p:nvSpPr>
        <p:spPr>
          <a:xfrm rot="16200000">
            <a:off x="656431" y="2023269"/>
            <a:ext cx="1339850" cy="277813"/>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1200" b="0" i="0" u="none" strike="noStrike" kern="1200" cap="none" spc="0" normalizeH="0" baseline="0" noProof="0" dirty="0">
                <a:ln>
                  <a:noFill/>
                </a:ln>
                <a:solidFill>
                  <a:schemeClr val="bg1">
                    <a:lumMod val="85000"/>
                  </a:schemeClr>
                </a:solidFill>
                <a:effectLst/>
                <a:uLnTx/>
                <a:uFillTx/>
                <a:latin typeface="Times New Roman" panose="02020603050405020304" pitchFamily="18" charset="0"/>
                <a:ea typeface="PMingLiU" panose="02020500000000000000" pitchFamily="18" charset="-120"/>
                <a:cs typeface="Times New Roman" panose="02020603050405020304" pitchFamily="18" charset="0"/>
              </a:rPr>
              <a:t>TOTAL ASSETS </a:t>
            </a:r>
            <a:endParaRPr kumimoji="0" lang="zh-CN" altLang="en-US" sz="1200" b="0" i="0" u="none" strike="noStrike" kern="1200" cap="none" spc="0" normalizeH="0" baseline="0" noProof="0" dirty="0">
              <a:ln>
                <a:noFill/>
              </a:ln>
              <a:solidFill>
                <a:schemeClr val="bg1">
                  <a:lumMod val="85000"/>
                </a:schemeClr>
              </a:solidFill>
              <a:effectLst/>
              <a:uLnTx/>
              <a:uFillTx/>
              <a:latin typeface="Arial" panose="020B0604020202020204" pitchFamily="34" charset="0"/>
              <a:ea typeface="宋体" panose="02010600030101010101" pitchFamily="2" charset="-122"/>
              <a:cs typeface="+mn-cs"/>
            </a:endParaRPr>
          </a:p>
        </p:txBody>
      </p:sp>
      <p:sp>
        <p:nvSpPr>
          <p:cNvPr id="88076" name="TextBox 29"/>
          <p:cNvSpPr txBox="1"/>
          <p:nvPr/>
        </p:nvSpPr>
        <p:spPr>
          <a:xfrm>
            <a:off x="1619250" y="285750"/>
            <a:ext cx="7056438" cy="400050"/>
          </a:xfrm>
          <a:prstGeom prst="rect">
            <a:avLst/>
          </a:prstGeom>
          <a:noFill/>
          <a:ln w="9525">
            <a:noFill/>
          </a:ln>
        </p:spPr>
        <p:txBody>
          <a:bodyPr>
            <a:spAutoFit/>
          </a:bodyPr>
          <a:lstStyle/>
          <a:p>
            <a:pPr lvl="0" algn="ctr" eaLnBrk="1" hangingPunct="1"/>
            <a:r>
              <a:rPr lang="en-US" altLang="zh-CN" sz="2000" b="1" dirty="0">
                <a:solidFill>
                  <a:schemeClr val="bg1"/>
                </a:solidFill>
                <a:latin typeface="微软雅黑" panose="020B0503020204020204" pitchFamily="34" charset="-122"/>
                <a:ea typeface="方正大黑简体"/>
              </a:rPr>
              <a:t>About POWERCHINA</a:t>
            </a:r>
          </a:p>
        </p:txBody>
      </p:sp>
      <p:sp>
        <p:nvSpPr>
          <p:cNvPr id="88077" name="TextBox 21"/>
          <p:cNvSpPr txBox="1"/>
          <p:nvPr/>
        </p:nvSpPr>
        <p:spPr>
          <a:xfrm>
            <a:off x="4889698" y="785813"/>
            <a:ext cx="3714750" cy="738664"/>
          </a:xfrm>
          <a:prstGeom prst="rect">
            <a:avLst/>
          </a:prstGeom>
          <a:noFill/>
          <a:ln w="9525">
            <a:noFill/>
          </a:ln>
        </p:spPr>
        <p:txBody>
          <a:bodyPr>
            <a:spAutoFit/>
          </a:bodyPr>
          <a:lstStyle/>
          <a:p>
            <a:pPr lvl="0" eaLnBrk="1" hangingPunct="1"/>
            <a:r>
              <a:rPr lang="en-US" altLang="zh-CN" sz="1400" b="1" dirty="0" smtClean="0">
                <a:solidFill>
                  <a:srgbClr val="C00000"/>
                </a:solidFill>
                <a:latin typeface="Times New Roman" panose="02020603050405020304" pitchFamily="18" charset="0"/>
                <a:ea typeface="PMingLiU" panose="02020500000000000000" pitchFamily="18" charset="-120"/>
              </a:rPr>
              <a:t>Overseas </a:t>
            </a:r>
            <a:r>
              <a:rPr lang="en-US" altLang="zh-CN" sz="1400" b="1" dirty="0">
                <a:solidFill>
                  <a:srgbClr val="C00000"/>
                </a:solidFill>
                <a:latin typeface="Times New Roman" panose="02020603050405020304" pitchFamily="18" charset="0"/>
                <a:ea typeface="PMingLiU" panose="02020500000000000000" pitchFamily="18" charset="-120"/>
              </a:rPr>
              <a:t>Business </a:t>
            </a:r>
            <a:r>
              <a:rPr lang="en-US" altLang="zh-CN" sz="1400" b="1" dirty="0">
                <a:solidFill>
                  <a:srgbClr val="254061"/>
                </a:solidFill>
                <a:latin typeface="Times New Roman" panose="02020603050405020304" pitchFamily="18" charset="0"/>
                <a:ea typeface="PMingLiU" panose="02020500000000000000" pitchFamily="18" charset="-120"/>
              </a:rPr>
              <a:t>accounts for  </a:t>
            </a:r>
            <a:r>
              <a:rPr lang="en-US" altLang="zh-CN" sz="1400" b="1" dirty="0" smtClean="0">
                <a:solidFill>
                  <a:srgbClr val="C00000"/>
                </a:solidFill>
                <a:latin typeface="Times New Roman" panose="02020603050405020304" pitchFamily="18" charset="0"/>
                <a:ea typeface="PMingLiU" panose="02020500000000000000" pitchFamily="18" charset="-120"/>
              </a:rPr>
              <a:t>25.7%  </a:t>
            </a:r>
            <a:r>
              <a:rPr lang="en-US" altLang="zh-CN" sz="1400" b="1" dirty="0">
                <a:solidFill>
                  <a:srgbClr val="254061"/>
                </a:solidFill>
                <a:latin typeface="Times New Roman" panose="02020603050405020304" pitchFamily="18" charset="0"/>
                <a:ea typeface="PMingLiU" panose="02020500000000000000" pitchFamily="18" charset="-120"/>
              </a:rPr>
              <a:t>and </a:t>
            </a:r>
            <a:r>
              <a:rPr lang="en-US" altLang="zh-CN" sz="1400" b="1" dirty="0" smtClean="0">
                <a:solidFill>
                  <a:srgbClr val="C00000"/>
                </a:solidFill>
                <a:latin typeface="Times New Roman" panose="02020603050405020304" pitchFamily="18" charset="0"/>
                <a:ea typeface="PMingLiU" panose="02020500000000000000" pitchFamily="18" charset="-120"/>
              </a:rPr>
              <a:t>53.61%  </a:t>
            </a:r>
            <a:r>
              <a:rPr lang="en-US" altLang="zh-CN" sz="1400" b="1" dirty="0">
                <a:solidFill>
                  <a:srgbClr val="254061"/>
                </a:solidFill>
                <a:latin typeface="Times New Roman" panose="02020603050405020304" pitchFamily="18" charset="0"/>
                <a:ea typeface="PMingLiU" panose="02020500000000000000" pitchFamily="18" charset="-120"/>
              </a:rPr>
              <a:t>of total business revenue and overall value of new contracts respectively.</a:t>
            </a:r>
            <a:endParaRPr lang="zh-CN" altLang="en-US" sz="1400" b="1" dirty="0">
              <a:solidFill>
                <a:srgbClr val="254061"/>
              </a:solidFill>
              <a:latin typeface="微软雅黑" panose="020B0503020204020204" pitchFamily="34" charset="-122"/>
              <a:ea typeface="Times New Roman" panose="02020603050405020304" pitchFamily="18" charset="0"/>
            </a:endParaRPr>
          </a:p>
        </p:txBody>
      </p:sp>
    </p:spTree>
    <p:extLst>
      <p:ext uri="{BB962C8B-B14F-4D97-AF65-F5344CB8AC3E}">
        <p14:creationId xmlns:p14="http://schemas.microsoft.com/office/powerpoint/2010/main" val="136962995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4" name="图片 1" descr="ppt底图.jpg"/>
          <p:cNvPicPr>
            <a:picLocks noChangeAspect="1"/>
          </p:cNvPicPr>
          <p:nvPr/>
        </p:nvPicPr>
        <p:blipFill>
          <a:blip r:embed="rId2"/>
          <a:stretch>
            <a:fillRect/>
          </a:stretch>
        </p:blipFill>
        <p:spPr>
          <a:xfrm>
            <a:off x="107504" y="0"/>
            <a:ext cx="9144000" cy="6858000"/>
          </a:xfrm>
          <a:prstGeom prst="rect">
            <a:avLst/>
          </a:prstGeom>
          <a:noFill/>
          <a:ln w="9525">
            <a:noFill/>
          </a:ln>
        </p:spPr>
      </p:pic>
      <p:sp>
        <p:nvSpPr>
          <p:cNvPr id="9" name="TextBox 8"/>
          <p:cNvSpPr txBox="1"/>
          <p:nvPr/>
        </p:nvSpPr>
        <p:spPr>
          <a:xfrm>
            <a:off x="323528" y="620688"/>
            <a:ext cx="5174059" cy="954107"/>
          </a:xfrm>
          <a:prstGeom prst="rect">
            <a:avLst/>
          </a:prstGeom>
          <a:noFill/>
        </p:spPr>
        <p:txBody>
          <a:bodyPr wrap="square">
            <a:spAutoFit/>
          </a:bodyPr>
          <a:lstStyle/>
          <a:p>
            <a:pPr lvl="0" rtl="0" eaLnBrk="1" hangingPunct="1">
              <a:defRPr/>
            </a:pPr>
            <a:r>
              <a:rPr kumimoji="0" lang="en-US" altLang="zh-CN" sz="2400" b="1" i="0" u="none" strike="noStrike" kern="1200" cap="none" spc="0" normalizeH="0" baseline="0" noProof="0" dirty="0" smtClean="0">
                <a:ln w="12700">
                  <a:solidFill>
                    <a:schemeClr val="tx2">
                      <a:lumMod val="50000"/>
                    </a:schemeClr>
                  </a:solidFill>
                  <a:prstDash val="solid"/>
                </a:ln>
                <a:uLnTx/>
                <a:uFillTx/>
                <a:latin typeface="Times New Roman" panose="02020603050405020304" pitchFamily="18" charset="0"/>
                <a:cs typeface="Times New Roman" panose="02020603050405020304" pitchFamily="18" charset="0"/>
              </a:rPr>
              <a:t>POWERCHINA </a:t>
            </a:r>
            <a:r>
              <a:rPr kumimoji="0" lang="en-US" altLang="zh-CN" sz="2400" b="1" i="0" u="none" strike="noStrike" kern="1200" cap="none" spc="0" normalizeH="0" baseline="0" noProof="0" dirty="0">
                <a:ln w="12700">
                  <a:solidFill>
                    <a:schemeClr val="tx2">
                      <a:lumMod val="50000"/>
                    </a:schemeClr>
                  </a:solidFill>
                  <a:prstDash val="solid"/>
                </a:ln>
                <a:uLnTx/>
                <a:uFillTx/>
                <a:latin typeface="Times New Roman" panose="02020603050405020304" pitchFamily="18" charset="0"/>
                <a:cs typeface="Times New Roman" panose="02020603050405020304" pitchFamily="18" charset="0"/>
              </a:rPr>
              <a:t>was ranked</a:t>
            </a:r>
            <a:r>
              <a:rPr kumimoji="0" lang="en-US" altLang="zh-CN" sz="2400" b="1" i="0" u="none" strike="noStrike" kern="1200" cap="none" spc="0" normalizeH="0" baseline="0" noProof="0" dirty="0">
                <a:ln w="12700">
                  <a:solidFill>
                    <a:schemeClr val="tx2">
                      <a:lumMod val="50000"/>
                    </a:schemeClr>
                  </a:solidFill>
                  <a:prstDash val="solid"/>
                </a:ln>
                <a:solidFill>
                  <a:schemeClr val="accent2">
                    <a:lumMod val="60000"/>
                    <a:lumOff val="40000"/>
                  </a:schemeClr>
                </a:solidFill>
                <a:uLnTx/>
                <a:uFillTx/>
                <a:latin typeface="Times New Roman" panose="02020603050405020304" pitchFamily="18" charset="0"/>
                <a:cs typeface="Times New Roman" panose="02020603050405020304" pitchFamily="18" charset="0"/>
              </a:rPr>
              <a:t> </a:t>
            </a:r>
            <a:r>
              <a:rPr kumimoji="0" lang="en-US" altLang="zh-CN" sz="3200" b="1" i="0" u="none" strike="noStrike" kern="1200" cap="none" spc="0" normalizeH="0" baseline="0" noProof="0" dirty="0" smtClean="0">
                <a:ln w="12700">
                  <a:solidFill>
                    <a:schemeClr val="tx2">
                      <a:lumMod val="50000"/>
                    </a:schemeClr>
                  </a:solidFill>
                  <a:prstDash val="solid"/>
                </a:ln>
                <a:solidFill>
                  <a:srgbClr val="CA1D00"/>
                </a:solidFill>
                <a:uLnTx/>
                <a:uFillTx/>
                <a:latin typeface="Times New Roman" panose="02020603050405020304" pitchFamily="18" charset="0"/>
                <a:cs typeface="Times New Roman" panose="02020603050405020304" pitchFamily="18" charset="0"/>
              </a:rPr>
              <a:t>182th</a:t>
            </a:r>
            <a:r>
              <a:rPr kumimoji="0" lang="en-US" altLang="zh-CN" sz="2400" b="1" i="0" u="none" strike="noStrike" kern="1200" cap="none" spc="0" normalizeH="0" baseline="0" noProof="0" dirty="0" smtClean="0">
                <a:ln w="12700">
                  <a:solidFill>
                    <a:schemeClr val="tx2">
                      <a:lumMod val="50000"/>
                    </a:schemeClr>
                  </a:solidFill>
                  <a:prstDash val="solid"/>
                </a:ln>
                <a:solidFill>
                  <a:schemeClr val="accent2">
                    <a:lumMod val="60000"/>
                    <a:lumOff val="40000"/>
                  </a:schemeClr>
                </a:solidFill>
                <a:uLnTx/>
                <a:uFillTx/>
                <a:latin typeface="Times New Roman" panose="02020603050405020304" pitchFamily="18" charset="0"/>
                <a:cs typeface="Times New Roman" panose="02020603050405020304" pitchFamily="18" charset="0"/>
              </a:rPr>
              <a:t> </a:t>
            </a:r>
            <a:r>
              <a:rPr kumimoji="0" lang="en-US" altLang="zh-CN" sz="2400" b="1" i="0" u="none" strike="noStrike" kern="1200" cap="none" spc="0" normalizeH="0" baseline="0" noProof="0" dirty="0">
                <a:ln w="12700">
                  <a:solidFill>
                    <a:schemeClr val="tx2">
                      <a:lumMod val="50000"/>
                    </a:schemeClr>
                  </a:solidFill>
                  <a:prstDash val="solid"/>
                </a:ln>
                <a:uLnTx/>
                <a:uFillTx/>
                <a:latin typeface="Times New Roman" panose="02020603050405020304" pitchFamily="18" charset="0"/>
                <a:cs typeface="Times New Roman" panose="02020603050405020304" pitchFamily="18" charset="0"/>
              </a:rPr>
              <a:t>in Fortune Global </a:t>
            </a:r>
            <a:r>
              <a:rPr lang="en-US" altLang="zh-CN" sz="2400" b="1" dirty="0">
                <a:ln w="12700">
                  <a:solidFill>
                    <a:schemeClr val="tx2">
                      <a:lumMod val="50000"/>
                    </a:schemeClr>
                  </a:solidFill>
                  <a:prstDash val="solid"/>
                </a:ln>
                <a:latin typeface="Times New Roman" panose="02020603050405020304" pitchFamily="18" charset="0"/>
                <a:cs typeface="Times New Roman" panose="02020603050405020304" pitchFamily="18" charset="0"/>
              </a:rPr>
              <a:t>500 i</a:t>
            </a:r>
            <a:r>
              <a:rPr lang="en-US" altLang="zh-CN" sz="2400" b="1" dirty="0" smtClean="0">
                <a:ln w="12700">
                  <a:solidFill>
                    <a:schemeClr val="tx2">
                      <a:lumMod val="50000"/>
                    </a:schemeClr>
                  </a:solidFill>
                  <a:prstDash val="solid"/>
                </a:ln>
                <a:latin typeface="Times New Roman" panose="02020603050405020304" pitchFamily="18" charset="0"/>
                <a:cs typeface="Times New Roman" panose="02020603050405020304" pitchFamily="18" charset="0"/>
              </a:rPr>
              <a:t>n 2018</a:t>
            </a:r>
            <a:endParaRPr kumimoji="0" lang="zh-CN" altLang="en-US" sz="1800" b="0" i="0" u="none" strike="noStrike" kern="1200" cap="none" spc="0" normalizeH="0" baseline="0" noProof="0" dirty="0">
              <a:ln w="12700">
                <a:solidFill>
                  <a:schemeClr val="tx2">
                    <a:lumMod val="50000"/>
                  </a:schemeClr>
                </a:solidFill>
                <a:prstDash val="solid"/>
              </a:ln>
              <a:solidFill>
                <a:schemeClr val="accent2">
                  <a:lumMod val="60000"/>
                  <a:lumOff val="40000"/>
                </a:schemeClr>
              </a:solidFill>
              <a:effectLst>
                <a:outerShdw blurRad="41275" dist="20320" dir="1800000" algn="tl" rotWithShape="0">
                  <a:srgbClr val="000000">
                    <a:alpha val="40000"/>
                  </a:srgbClr>
                </a:outerShdw>
              </a:effectLst>
              <a:uLnTx/>
              <a:uFillTx/>
              <a:latin typeface="Arial" panose="020B0604020202020204" pitchFamily="34" charset="0"/>
              <a:ea typeface="宋体" panose="02010600030101010101" pitchFamily="2" charset="-122"/>
              <a:cs typeface="+mn-cs"/>
            </a:endParaRPr>
          </a:p>
        </p:txBody>
      </p:sp>
      <p:sp>
        <p:nvSpPr>
          <p:cNvPr id="11" name="圆角矩形 10"/>
          <p:cNvSpPr/>
          <p:nvPr/>
        </p:nvSpPr>
        <p:spPr>
          <a:xfrm>
            <a:off x="1116013" y="1701008"/>
            <a:ext cx="2880000" cy="1800000"/>
          </a:xfrm>
          <a:prstGeom prst="roundRect">
            <a:avLst/>
          </a:prstGeom>
          <a:no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19" name="圆角矩形 18"/>
          <p:cNvSpPr/>
          <p:nvPr/>
        </p:nvSpPr>
        <p:spPr>
          <a:xfrm>
            <a:off x="4859338" y="1700808"/>
            <a:ext cx="2880000" cy="1800000"/>
          </a:xfrm>
          <a:prstGeom prst="roundRect">
            <a:avLst/>
          </a:prstGeom>
          <a:no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90122" name="TextBox 15"/>
          <p:cNvSpPr txBox="1"/>
          <p:nvPr/>
        </p:nvSpPr>
        <p:spPr>
          <a:xfrm>
            <a:off x="1258888" y="1837533"/>
            <a:ext cx="2881312" cy="968375"/>
          </a:xfrm>
          <a:prstGeom prst="rect">
            <a:avLst/>
          </a:prstGeom>
          <a:noFill/>
          <a:ln w="9525">
            <a:noFill/>
          </a:ln>
        </p:spPr>
        <p:txBody>
          <a:bodyPr>
            <a:spAutoFit/>
          </a:bodyPr>
          <a:lstStyle/>
          <a:p>
            <a:pPr lvl="0" eaLnBrk="1" hangingPunct="1"/>
            <a:r>
              <a:rPr lang="en-US" altLang="zh-CN" sz="1900" b="1" dirty="0">
                <a:solidFill>
                  <a:srgbClr val="002060"/>
                </a:solidFill>
                <a:latin typeface="微软雅黑" panose="020B0503020204020204" pitchFamily="34" charset="-122"/>
                <a:ea typeface="宋体" panose="02010600030101010101" pitchFamily="2" charset="-122"/>
              </a:rPr>
              <a:t>The Top 250 Global Contractors (Rank </a:t>
            </a:r>
            <a:r>
              <a:rPr lang="en-US" altLang="zh-CN" sz="1900" b="1" dirty="0" smtClean="0">
                <a:solidFill>
                  <a:srgbClr val="002060"/>
                </a:solidFill>
                <a:latin typeface="微软雅黑" panose="020B0503020204020204" pitchFamily="34" charset="-122"/>
                <a:ea typeface="宋体" panose="02010600030101010101" pitchFamily="2" charset="-122"/>
              </a:rPr>
              <a:t>2018)</a:t>
            </a:r>
            <a:endParaRPr lang="zh-CN" altLang="en-US" sz="1900" b="1" dirty="0">
              <a:solidFill>
                <a:srgbClr val="002060"/>
              </a:solidFill>
              <a:latin typeface="微软雅黑" panose="020B0503020204020204" pitchFamily="34" charset="-122"/>
              <a:ea typeface="宋体" panose="02010600030101010101" pitchFamily="2" charset="-122"/>
            </a:endParaRPr>
          </a:p>
        </p:txBody>
      </p:sp>
      <p:sp>
        <p:nvSpPr>
          <p:cNvPr id="29" name="矩形 28"/>
          <p:cNvSpPr/>
          <p:nvPr/>
        </p:nvSpPr>
        <p:spPr>
          <a:xfrm>
            <a:off x="2857487" y="2629125"/>
            <a:ext cx="864097" cy="769441"/>
          </a:xfrm>
          <a:prstGeom prst="rect">
            <a:avLst/>
          </a:prstGeom>
          <a:noFill/>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US" altLang="zh-CN" sz="4400" b="1" i="0" u="none" strike="noStrike" kern="1200" cap="none" spc="0" normalizeH="0" baseline="0" noProof="0" dirty="0" smtClean="0">
                <a:ln w="12700">
                  <a:solidFill>
                    <a:schemeClr val="tx2">
                      <a:lumMod val="50000"/>
                    </a:schemeClr>
                  </a:solidFill>
                  <a:prstDash val="solid"/>
                </a:ln>
                <a:solidFill>
                  <a:srgbClr val="FF0000"/>
                </a:solidFill>
                <a:uLnTx/>
                <a:uFillTx/>
                <a:latin typeface="Times New Roman" panose="02020603050405020304" pitchFamily="18" charset="0"/>
                <a:cs typeface="Times New Roman" panose="02020603050405020304" pitchFamily="18" charset="0"/>
              </a:rPr>
              <a:t>6</a:t>
            </a:r>
            <a:endParaRPr kumimoji="0" lang="zh-CN" altLang="en-US" sz="4400" b="1" i="0" u="none" strike="noStrike" kern="1200" cap="none" spc="0" normalizeH="0" baseline="0" noProof="0" dirty="0">
              <a:ln w="12700">
                <a:solidFill>
                  <a:schemeClr val="tx2">
                    <a:lumMod val="50000"/>
                  </a:schemeClr>
                </a:solidFill>
                <a:prstDash val="solid"/>
              </a:ln>
              <a:solidFill>
                <a:srgbClr val="FF0000"/>
              </a:solidFill>
              <a:uLnTx/>
              <a:uFillTx/>
              <a:latin typeface="Times New Roman" panose="02020603050405020304" pitchFamily="18" charset="0"/>
              <a:cs typeface="Times New Roman" panose="02020603050405020304" pitchFamily="18" charset="0"/>
            </a:endParaRPr>
          </a:p>
        </p:txBody>
      </p:sp>
      <p:sp>
        <p:nvSpPr>
          <p:cNvPr id="90127" name="TextBox 32"/>
          <p:cNvSpPr txBox="1"/>
          <p:nvPr/>
        </p:nvSpPr>
        <p:spPr>
          <a:xfrm>
            <a:off x="5003800" y="1845320"/>
            <a:ext cx="3024188" cy="968375"/>
          </a:xfrm>
          <a:prstGeom prst="rect">
            <a:avLst/>
          </a:prstGeom>
          <a:noFill/>
          <a:ln w="9525">
            <a:noFill/>
          </a:ln>
        </p:spPr>
        <p:txBody>
          <a:bodyPr>
            <a:spAutoFit/>
          </a:bodyPr>
          <a:lstStyle/>
          <a:p>
            <a:pPr lvl="0" eaLnBrk="1" hangingPunct="1"/>
            <a:r>
              <a:rPr lang="en-US" altLang="zh-CN" sz="1900" b="1" dirty="0">
                <a:solidFill>
                  <a:srgbClr val="002060"/>
                </a:solidFill>
                <a:latin typeface="微软雅黑" panose="020B0503020204020204" pitchFamily="34" charset="-122"/>
                <a:ea typeface="宋体" panose="02010600030101010101" pitchFamily="2" charset="-122"/>
              </a:rPr>
              <a:t>The Top 150 Global Design Firms (Rank </a:t>
            </a:r>
            <a:r>
              <a:rPr lang="en-US" altLang="zh-CN" sz="1900" b="1" dirty="0" smtClean="0">
                <a:solidFill>
                  <a:srgbClr val="002060"/>
                </a:solidFill>
                <a:latin typeface="微软雅黑" panose="020B0503020204020204" pitchFamily="34" charset="-122"/>
                <a:ea typeface="宋体" panose="02010600030101010101" pitchFamily="2" charset="-122"/>
              </a:rPr>
              <a:t>2018)</a:t>
            </a:r>
            <a:endParaRPr lang="zh-CN" altLang="en-US" sz="1900" b="1" dirty="0">
              <a:solidFill>
                <a:srgbClr val="002060"/>
              </a:solidFill>
              <a:latin typeface="微软雅黑" panose="020B0503020204020204" pitchFamily="34" charset="-122"/>
              <a:ea typeface="宋体" panose="02010600030101010101" pitchFamily="2" charset="-122"/>
            </a:endParaRPr>
          </a:p>
        </p:txBody>
      </p:sp>
      <p:sp>
        <p:nvSpPr>
          <p:cNvPr id="35" name="矩形 34"/>
          <p:cNvSpPr/>
          <p:nvPr/>
        </p:nvSpPr>
        <p:spPr>
          <a:xfrm>
            <a:off x="6786578" y="2659559"/>
            <a:ext cx="864096" cy="769441"/>
          </a:xfrm>
          <a:prstGeom prst="rect">
            <a:avLst/>
          </a:prstGeom>
          <a:noFill/>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defRPr/>
            </a:pPr>
            <a:r>
              <a:rPr lang="en-US" altLang="zh-CN" sz="4400" b="1" dirty="0">
                <a:ln w="12700">
                  <a:solidFill>
                    <a:schemeClr val="tx2">
                      <a:lumMod val="50000"/>
                    </a:schemeClr>
                  </a:solidFill>
                  <a:prstDash val="solid"/>
                </a:ln>
                <a:solidFill>
                  <a:srgbClr val="FF0000"/>
                </a:solidFill>
                <a:latin typeface="Times New Roman" panose="02020603050405020304" pitchFamily="18" charset="0"/>
                <a:cs typeface="Times New Roman" panose="02020603050405020304" pitchFamily="18" charset="0"/>
              </a:rPr>
              <a:t>2</a:t>
            </a:r>
            <a:endParaRPr lang="zh-CN" altLang="en-US" sz="4400" b="1" dirty="0">
              <a:ln w="12700">
                <a:solidFill>
                  <a:schemeClr val="tx2">
                    <a:lumMod val="50000"/>
                  </a:schemeClr>
                </a:solidFill>
                <a:prstDash val="solid"/>
              </a:ln>
              <a:solidFill>
                <a:srgbClr val="FF0000"/>
              </a:solidFill>
              <a:latin typeface="Times New Roman" panose="02020603050405020304" pitchFamily="18" charset="0"/>
              <a:cs typeface="Times New Roman" panose="02020603050405020304" pitchFamily="18" charset="0"/>
            </a:endParaRPr>
          </a:p>
        </p:txBody>
      </p:sp>
      <p:pic>
        <p:nvPicPr>
          <p:cNvPr id="90129" name="图片 22" descr="logo12221.png"/>
          <p:cNvPicPr>
            <a:picLocks noChangeAspect="1"/>
          </p:cNvPicPr>
          <p:nvPr/>
        </p:nvPicPr>
        <p:blipFill>
          <a:blip r:embed="rId3"/>
          <a:stretch>
            <a:fillRect/>
          </a:stretch>
        </p:blipFill>
        <p:spPr>
          <a:xfrm>
            <a:off x="2143125" y="2701133"/>
            <a:ext cx="642938" cy="708025"/>
          </a:xfrm>
          <a:prstGeom prst="rect">
            <a:avLst/>
          </a:prstGeom>
          <a:noFill/>
          <a:ln w="9525">
            <a:noFill/>
          </a:ln>
        </p:spPr>
      </p:pic>
      <p:pic>
        <p:nvPicPr>
          <p:cNvPr id="90131" name="图片 24" descr="logo12221.png"/>
          <p:cNvPicPr>
            <a:picLocks noChangeAspect="1"/>
          </p:cNvPicPr>
          <p:nvPr/>
        </p:nvPicPr>
        <p:blipFill>
          <a:blip r:embed="rId3"/>
          <a:stretch>
            <a:fillRect/>
          </a:stretch>
        </p:blipFill>
        <p:spPr>
          <a:xfrm>
            <a:off x="5929313" y="2637483"/>
            <a:ext cx="720725" cy="792162"/>
          </a:xfrm>
          <a:prstGeom prst="rect">
            <a:avLst/>
          </a:prstGeom>
          <a:noFill/>
          <a:ln w="9525">
            <a:noFill/>
          </a:ln>
        </p:spPr>
      </p:pic>
      <p:sp>
        <p:nvSpPr>
          <p:cNvPr id="90133" name="TextBox 29"/>
          <p:cNvSpPr txBox="1"/>
          <p:nvPr/>
        </p:nvSpPr>
        <p:spPr>
          <a:xfrm>
            <a:off x="1619250" y="285750"/>
            <a:ext cx="7056438" cy="400050"/>
          </a:xfrm>
          <a:prstGeom prst="rect">
            <a:avLst/>
          </a:prstGeom>
          <a:noFill/>
          <a:ln w="9525">
            <a:noFill/>
          </a:ln>
        </p:spPr>
        <p:txBody>
          <a:bodyPr>
            <a:spAutoFit/>
          </a:bodyPr>
          <a:lstStyle/>
          <a:p>
            <a:pPr lvl="0" algn="ctr" eaLnBrk="1" hangingPunct="1"/>
            <a:r>
              <a:rPr lang="en-US" altLang="zh-CN" sz="2000" b="1" dirty="0">
                <a:solidFill>
                  <a:schemeClr val="bg1"/>
                </a:solidFill>
                <a:latin typeface="微软雅黑" panose="020B0503020204020204" pitchFamily="34" charset="-122"/>
                <a:ea typeface="方正大黑简体"/>
              </a:rPr>
              <a:t>About POWERCHINA</a:t>
            </a:r>
          </a:p>
        </p:txBody>
      </p:sp>
      <p:pic>
        <p:nvPicPr>
          <p:cNvPr id="21" name="图片 22" descr="moody's.jpg"/>
          <p:cNvPicPr>
            <a:picLocks/>
          </p:cNvPicPr>
          <p:nvPr/>
        </p:nvPicPr>
        <p:blipFill>
          <a:blip r:embed="rId4">
            <a:extLst>
              <a:ext uri="{28A0092B-C50C-407E-A947-70E740481C1C}">
                <a14:useLocalDpi xmlns:a14="http://schemas.microsoft.com/office/drawing/2010/main" val="0"/>
              </a:ext>
            </a:extLst>
          </a:blip>
          <a:srcRect/>
          <a:stretch>
            <a:fillRect/>
          </a:stretch>
        </p:blipFill>
        <p:spPr bwMode="auto">
          <a:xfrm>
            <a:off x="3857625" y="4293096"/>
            <a:ext cx="1143000" cy="1357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图片 33" descr="standard-poors-logo.gif"/>
          <p:cNvPicPr>
            <a:picLocks/>
          </p:cNvPicPr>
          <p:nvPr/>
        </p:nvPicPr>
        <p:blipFill>
          <a:blip r:embed="rId5">
            <a:extLst>
              <a:ext uri="{28A0092B-C50C-407E-A947-70E740481C1C}">
                <a14:useLocalDpi xmlns:a14="http://schemas.microsoft.com/office/drawing/2010/main" val="0"/>
              </a:ext>
            </a:extLst>
          </a:blip>
          <a:srcRect/>
          <a:stretch>
            <a:fillRect/>
          </a:stretch>
        </p:blipFill>
        <p:spPr bwMode="auto">
          <a:xfrm>
            <a:off x="6572250" y="4364533"/>
            <a:ext cx="1643063" cy="121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2" descr="d:\应用程~1\360浏~1\360CHR~1\Chrome\USERDA~1\Temp\9C16FD~1.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2938" y="4725144"/>
            <a:ext cx="2071687" cy="66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矩形 13"/>
          <p:cNvSpPr>
            <a:spLocks noChangeArrowheads="1"/>
          </p:cNvSpPr>
          <p:nvPr/>
        </p:nvSpPr>
        <p:spPr bwMode="auto">
          <a:xfrm>
            <a:off x="3786188" y="5661521"/>
            <a:ext cx="14287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zh-CN"/>
              <a:t>     Baa1</a:t>
            </a:r>
            <a:endParaRPr lang="zh-CN" altLang="en-US">
              <a:latin typeface="楷体" pitchFamily="49" charset="-122"/>
              <a:ea typeface="楷体" pitchFamily="49" charset="-122"/>
            </a:endParaRPr>
          </a:p>
        </p:txBody>
      </p:sp>
      <p:sp>
        <p:nvSpPr>
          <p:cNvPr id="25" name="矩形 14"/>
          <p:cNvSpPr>
            <a:spLocks noChangeArrowheads="1"/>
          </p:cNvSpPr>
          <p:nvPr/>
        </p:nvSpPr>
        <p:spPr bwMode="auto">
          <a:xfrm>
            <a:off x="6929438" y="5661521"/>
            <a:ext cx="13573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zh-CN">
                <a:ea typeface="楷体" pitchFamily="49" charset="-122"/>
                <a:cs typeface="Arial" pitchFamily="34" charset="0"/>
              </a:rPr>
              <a:t>   BBB+</a:t>
            </a:r>
            <a:endParaRPr lang="zh-CN" altLang="en-US">
              <a:ea typeface="楷体" pitchFamily="49" charset="-122"/>
              <a:cs typeface="Arial" pitchFamily="34" charset="0"/>
            </a:endParaRPr>
          </a:p>
        </p:txBody>
      </p:sp>
      <p:sp>
        <p:nvSpPr>
          <p:cNvPr id="27" name="矩形 15"/>
          <p:cNvSpPr>
            <a:spLocks noChangeArrowheads="1"/>
          </p:cNvSpPr>
          <p:nvPr/>
        </p:nvSpPr>
        <p:spPr bwMode="auto">
          <a:xfrm>
            <a:off x="1547813" y="5661248"/>
            <a:ext cx="10001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en-US" dirty="0">
                <a:ea typeface="楷体" pitchFamily="49" charset="-122"/>
                <a:cs typeface="Arial" pitchFamily="34" charset="0"/>
              </a:rPr>
              <a:t>A-</a:t>
            </a:r>
            <a:endParaRPr lang="zh-CN" altLang="en-US" dirty="0">
              <a:ea typeface="楷体" pitchFamily="49" charset="-122"/>
              <a:cs typeface="Arial" pitchFamily="34" charset="0"/>
            </a:endParaRPr>
          </a:p>
        </p:txBody>
      </p:sp>
      <p:sp>
        <p:nvSpPr>
          <p:cNvPr id="28" name="矩形 18"/>
          <p:cNvSpPr>
            <a:spLocks noChangeArrowheads="1"/>
          </p:cNvSpPr>
          <p:nvPr/>
        </p:nvSpPr>
        <p:spPr bwMode="auto">
          <a:xfrm>
            <a:off x="323528" y="3573016"/>
            <a:ext cx="397339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zh-CN" sz="2400" b="1" dirty="0">
                <a:ln w="12700">
                  <a:solidFill>
                    <a:schemeClr val="tx2">
                      <a:lumMod val="50000"/>
                    </a:schemeClr>
                  </a:solidFill>
                  <a:prstDash val="solid"/>
                </a:ln>
                <a:latin typeface="Times New Roman" panose="02020603050405020304" pitchFamily="18" charset="0"/>
                <a:cs typeface="Times New Roman" panose="02020603050405020304" pitchFamily="18" charset="0"/>
              </a:rPr>
              <a:t>Good</a:t>
            </a:r>
            <a:r>
              <a:rPr lang="en-US" altLang="zh-CN" sz="3200" b="1" dirty="0">
                <a:latin typeface="Arial Narrow" pitchFamily="34" charset="0"/>
                <a:ea typeface="楷体" pitchFamily="49" charset="-122"/>
                <a:cs typeface="Arial" pitchFamily="34" charset="0"/>
              </a:rPr>
              <a:t> </a:t>
            </a:r>
            <a:r>
              <a:rPr lang="en-US" altLang="zh-CN" sz="2400" b="1" dirty="0">
                <a:ln w="12700">
                  <a:solidFill>
                    <a:schemeClr val="tx2">
                      <a:lumMod val="50000"/>
                    </a:schemeClr>
                  </a:solidFill>
                  <a:prstDash val="solid"/>
                </a:ln>
                <a:latin typeface="Times New Roman" panose="02020603050405020304" pitchFamily="18" charset="0"/>
                <a:cs typeface="Times New Roman" panose="02020603050405020304" pitchFamily="18" charset="0"/>
              </a:rPr>
              <a:t>Credit</a:t>
            </a:r>
            <a:r>
              <a:rPr lang="en-US" altLang="zh-CN" sz="3200" b="1" dirty="0">
                <a:latin typeface="Arial Narrow" pitchFamily="34" charset="0"/>
                <a:ea typeface="楷体" pitchFamily="49" charset="-122"/>
                <a:cs typeface="Arial" pitchFamily="34" charset="0"/>
              </a:rPr>
              <a:t> </a:t>
            </a:r>
            <a:r>
              <a:rPr lang="en-US" altLang="zh-CN" sz="2400" b="1" dirty="0" smtClean="0">
                <a:ln w="12700">
                  <a:solidFill>
                    <a:schemeClr val="tx2">
                      <a:lumMod val="50000"/>
                    </a:schemeClr>
                  </a:solidFill>
                  <a:prstDash val="solid"/>
                </a:ln>
                <a:latin typeface="Times New Roman" panose="02020603050405020304" pitchFamily="18" charset="0"/>
                <a:cs typeface="Times New Roman" panose="02020603050405020304" pitchFamily="18" charset="0"/>
              </a:rPr>
              <a:t>Ratings in 2018</a:t>
            </a:r>
            <a:endParaRPr lang="zh-CN" altLang="en-US" sz="2400" b="1" dirty="0">
              <a:ln w="12700">
                <a:solidFill>
                  <a:schemeClr val="tx2">
                    <a:lumMod val="50000"/>
                  </a:schemeClr>
                </a:solidFill>
                <a:prstDash val="solid"/>
              </a:ln>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8925834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6516688" y="6100763"/>
            <a:ext cx="2428875" cy="5683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pic>
        <p:nvPicPr>
          <p:cNvPr id="89094" name="Picture 1" descr="C:\Users\zdj\AppData\Roaming\Tencent\Users\672597920\QQ\WinTemp\RichOle\W1%YT({LUJ7@UP)UB[0~1EX.png"/>
          <p:cNvPicPr>
            <a:picLocks noChangeAspect="1"/>
          </p:cNvPicPr>
          <p:nvPr/>
        </p:nvPicPr>
        <p:blipFill>
          <a:blip r:embed="rId2"/>
          <a:stretch>
            <a:fillRect/>
          </a:stretch>
        </p:blipFill>
        <p:spPr>
          <a:xfrm>
            <a:off x="1547813" y="1639888"/>
            <a:ext cx="962025" cy="438150"/>
          </a:xfrm>
          <a:prstGeom prst="rect">
            <a:avLst/>
          </a:prstGeom>
          <a:noFill/>
          <a:ln w="9525">
            <a:noFill/>
          </a:ln>
        </p:spPr>
      </p:pic>
      <p:sp>
        <p:nvSpPr>
          <p:cNvPr id="89122" name="TextBox 32"/>
          <p:cNvSpPr txBox="1"/>
          <p:nvPr/>
        </p:nvSpPr>
        <p:spPr>
          <a:xfrm>
            <a:off x="1619250" y="285750"/>
            <a:ext cx="7056438" cy="400050"/>
          </a:xfrm>
          <a:prstGeom prst="rect">
            <a:avLst/>
          </a:prstGeom>
          <a:noFill/>
          <a:ln w="9525">
            <a:noFill/>
          </a:ln>
        </p:spPr>
        <p:txBody>
          <a:bodyPr>
            <a:spAutoFit/>
          </a:bodyPr>
          <a:lstStyle/>
          <a:p>
            <a:pPr lvl="0" algn="ctr" eaLnBrk="1" hangingPunct="1"/>
            <a:r>
              <a:rPr lang="en-US" altLang="zh-CN" sz="2000" b="1" dirty="0">
                <a:solidFill>
                  <a:schemeClr val="bg1"/>
                </a:solidFill>
                <a:latin typeface="微软雅黑" panose="020B0503020204020204" pitchFamily="34" charset="-122"/>
                <a:ea typeface="方正大黑简体"/>
              </a:rPr>
              <a:t>About POWERCHINA</a:t>
            </a:r>
          </a:p>
        </p:txBody>
      </p:sp>
      <p:sp>
        <p:nvSpPr>
          <p:cNvPr id="15" name="TextBox 17"/>
          <p:cNvSpPr txBox="1">
            <a:spLocks noChangeArrowheads="1"/>
          </p:cNvSpPr>
          <p:nvPr/>
        </p:nvSpPr>
        <p:spPr bwMode="auto">
          <a:xfrm>
            <a:off x="250825" y="4956646"/>
            <a:ext cx="8642350" cy="1136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gn="just" eaLnBrk="1" hangingPunct="1">
              <a:lnSpc>
                <a:spcPts val="2800"/>
              </a:lnSpc>
            </a:pPr>
            <a:r>
              <a:rPr lang="en-US" altLang="zh-CN" sz="2000" dirty="0">
                <a:latin typeface="Arial Narrow" pitchFamily="34" charset="0"/>
                <a:ea typeface="楷体" pitchFamily="49" charset="-122"/>
                <a:cs typeface="Arial" pitchFamily="34" charset="0"/>
              </a:rPr>
              <a:t>As POWERCHINA’s subsidiaries, </a:t>
            </a:r>
            <a:r>
              <a:rPr lang="en-US" altLang="zh-CN" sz="2000" b="1" dirty="0">
                <a:latin typeface="Arial Narrow" pitchFamily="34" charset="0"/>
                <a:ea typeface="楷体" pitchFamily="49" charset="-122"/>
                <a:cs typeface="Arial" pitchFamily="34" charset="0"/>
              </a:rPr>
              <a:t>SINOHYDRO</a:t>
            </a:r>
            <a:r>
              <a:rPr lang="en-US" altLang="zh-CN" sz="2000" dirty="0">
                <a:latin typeface="Arial Narrow" pitchFamily="34" charset="0"/>
                <a:ea typeface="楷体" pitchFamily="49" charset="-122"/>
                <a:cs typeface="Arial" pitchFamily="34" charset="0"/>
              </a:rPr>
              <a:t>, </a:t>
            </a:r>
            <a:r>
              <a:rPr lang="en-US" altLang="zh-CN" sz="2000" b="1" dirty="0">
                <a:latin typeface="Arial Narrow" pitchFamily="34" charset="0"/>
                <a:ea typeface="楷体" pitchFamily="49" charset="-122"/>
                <a:cs typeface="Arial" pitchFamily="34" charset="0"/>
              </a:rPr>
              <a:t>HYDROCHINA</a:t>
            </a:r>
            <a:r>
              <a:rPr lang="en-US" altLang="zh-CN" sz="2000" dirty="0">
                <a:latin typeface="Arial Narrow" pitchFamily="34" charset="0"/>
                <a:ea typeface="楷体" pitchFamily="49" charset="-122"/>
                <a:cs typeface="Arial" pitchFamily="34" charset="0"/>
              </a:rPr>
              <a:t>, </a:t>
            </a:r>
            <a:r>
              <a:rPr lang="en-US" altLang="zh-CN" sz="2000" b="1" dirty="0">
                <a:latin typeface="Arial Narrow" pitchFamily="34" charset="0"/>
                <a:ea typeface="楷体" pitchFamily="49" charset="-122"/>
                <a:cs typeface="Arial" pitchFamily="34" charset="0"/>
              </a:rPr>
              <a:t>SEPCO</a:t>
            </a:r>
            <a:r>
              <a:rPr lang="en-US" altLang="zh-CN" sz="2000" dirty="0">
                <a:latin typeface="Arial Narrow" pitchFamily="34" charset="0"/>
                <a:ea typeface="楷体" pitchFamily="49" charset="-122"/>
                <a:cs typeface="Arial" pitchFamily="34" charset="0"/>
              </a:rPr>
              <a:t>, </a:t>
            </a:r>
            <a:r>
              <a:rPr lang="en-US" altLang="zh-CN" sz="2000" b="1" dirty="0">
                <a:latin typeface="Arial Narrow" pitchFamily="34" charset="0"/>
                <a:ea typeface="楷体" pitchFamily="49" charset="-122"/>
                <a:cs typeface="Arial" pitchFamily="34" charset="0"/>
              </a:rPr>
              <a:t>SEPCOIII</a:t>
            </a:r>
            <a:r>
              <a:rPr lang="en-US" altLang="zh-CN" sz="2000" dirty="0">
                <a:latin typeface="Arial Narrow" pitchFamily="34" charset="0"/>
                <a:ea typeface="楷体" pitchFamily="49" charset="-122"/>
                <a:cs typeface="Arial" pitchFamily="34" charset="0"/>
              </a:rPr>
              <a:t>, etc. all have professional expertise, rich experience, and  high reputation in its relative filed worldwide.</a:t>
            </a:r>
            <a:r>
              <a:rPr lang="zh-CN" altLang="en-US" sz="2000" dirty="0">
                <a:latin typeface="Arial Narrow" pitchFamily="34" charset="0"/>
                <a:ea typeface="楷体" pitchFamily="49" charset="-122"/>
                <a:cs typeface="Arial" pitchFamily="34" charset="0"/>
              </a:rPr>
              <a:t> </a:t>
            </a:r>
          </a:p>
        </p:txBody>
      </p:sp>
      <p:grpSp>
        <p:nvGrpSpPr>
          <p:cNvPr id="16" name="组合 38"/>
          <p:cNvGrpSpPr>
            <a:grpSpLocks/>
          </p:cNvGrpSpPr>
          <p:nvPr/>
        </p:nvGrpSpPr>
        <p:grpSpPr bwMode="auto">
          <a:xfrm>
            <a:off x="1331913" y="1645121"/>
            <a:ext cx="5965825" cy="3013075"/>
            <a:chOff x="1187624" y="1124744"/>
            <a:chExt cx="5965834" cy="3013506"/>
          </a:xfrm>
        </p:grpSpPr>
        <p:grpSp>
          <p:nvGrpSpPr>
            <p:cNvPr id="17" name="组合 35"/>
            <p:cNvGrpSpPr/>
            <p:nvPr/>
          </p:nvGrpSpPr>
          <p:grpSpPr>
            <a:xfrm rot="5400000">
              <a:off x="2986114" y="1124744"/>
              <a:ext cx="2428892" cy="2428892"/>
              <a:chOff x="571472" y="1928802"/>
              <a:chExt cx="2428892" cy="2428892"/>
            </a:xfrm>
            <a:solidFill>
              <a:schemeClr val="tx1">
                <a:lumMod val="65000"/>
                <a:lumOff val="35000"/>
              </a:schemeClr>
            </a:solidFill>
          </p:grpSpPr>
          <p:pic>
            <p:nvPicPr>
              <p:cNvPr id="37" name="Picture 2" descr="E:\Maxxy\正在做的事儿\公司素材\01PPT素材、图片\02电建LOGO\中国电建LOGO.jpg"/>
              <p:cNvPicPr>
                <a:picLocks noChangeAspect="1" noChangeArrowheads="1"/>
              </p:cNvPicPr>
              <p:nvPr/>
            </p:nvPicPr>
            <p:blipFill>
              <a:blip r:embed="rId3" cstate="print"/>
              <a:srcRect/>
              <a:stretch>
                <a:fillRect/>
              </a:stretch>
            </p:blipFill>
            <p:spPr bwMode="auto">
              <a:xfrm rot="16200000">
                <a:off x="1142977" y="2500306"/>
                <a:ext cx="1245586" cy="1235389"/>
              </a:xfrm>
              <a:prstGeom prst="rect">
                <a:avLst/>
              </a:prstGeom>
              <a:grpFill/>
              <a:ln w="9525">
                <a:noFill/>
                <a:miter lim="800000"/>
                <a:headEnd/>
                <a:tailEnd/>
              </a:ln>
            </p:spPr>
          </p:pic>
          <p:sp>
            <p:nvSpPr>
              <p:cNvPr id="38" name="Freeform 4"/>
              <p:cNvSpPr>
                <a:spLocks noEditPoints="1"/>
              </p:cNvSpPr>
              <p:nvPr/>
            </p:nvSpPr>
            <p:spPr bwMode="auto">
              <a:xfrm>
                <a:off x="571472" y="1928802"/>
                <a:ext cx="2428892" cy="2428892"/>
              </a:xfrm>
              <a:custGeom>
                <a:avLst/>
                <a:gdLst>
                  <a:gd name="T0" fmla="*/ 2147483647 w 1052"/>
                  <a:gd name="T1" fmla="*/ 2147483647 h 1057"/>
                  <a:gd name="T2" fmla="*/ 2147483647 w 1052"/>
                  <a:gd name="T3" fmla="*/ 2147483647 h 1057"/>
                  <a:gd name="T4" fmla="*/ 2147483647 w 1052"/>
                  <a:gd name="T5" fmla="*/ 2147483647 h 1057"/>
                  <a:gd name="T6" fmla="*/ 2147483647 w 1052"/>
                  <a:gd name="T7" fmla="*/ 2147483647 h 1057"/>
                  <a:gd name="T8" fmla="*/ 2147483647 w 1052"/>
                  <a:gd name="T9" fmla="*/ 2147483647 h 1057"/>
                  <a:gd name="T10" fmla="*/ 2147483647 w 1052"/>
                  <a:gd name="T11" fmla="*/ 2147483647 h 1057"/>
                  <a:gd name="T12" fmla="*/ 2147483647 w 1052"/>
                  <a:gd name="T13" fmla="*/ 2147483647 h 1057"/>
                  <a:gd name="T14" fmla="*/ 2147483647 w 1052"/>
                  <a:gd name="T15" fmla="*/ 2147483647 h 1057"/>
                  <a:gd name="T16" fmla="*/ 2147483647 w 1052"/>
                  <a:gd name="T17" fmla="*/ 2147483647 h 1057"/>
                  <a:gd name="T18" fmla="*/ 2147483647 w 1052"/>
                  <a:gd name="T19" fmla="*/ 2147483647 h 1057"/>
                  <a:gd name="T20" fmla="*/ 2147483647 w 1052"/>
                  <a:gd name="T21" fmla="*/ 2147483647 h 1057"/>
                  <a:gd name="T22" fmla="*/ 2147483647 w 1052"/>
                  <a:gd name="T23" fmla="*/ 2147483647 h 1057"/>
                  <a:gd name="T24" fmla="*/ 2147483647 w 1052"/>
                  <a:gd name="T25" fmla="*/ 2147483647 h 1057"/>
                  <a:gd name="T26" fmla="*/ 2147483647 w 1052"/>
                  <a:gd name="T27" fmla="*/ 2147483647 h 1057"/>
                  <a:gd name="T28" fmla="*/ 2147483647 w 1052"/>
                  <a:gd name="T29" fmla="*/ 2147483647 h 1057"/>
                  <a:gd name="T30" fmla="*/ 2147483647 w 1052"/>
                  <a:gd name="T31" fmla="*/ 2147483647 h 1057"/>
                  <a:gd name="T32" fmla="*/ 2147483647 w 1052"/>
                  <a:gd name="T33" fmla="*/ 2147483647 h 1057"/>
                  <a:gd name="T34" fmla="*/ 2147483647 w 1052"/>
                  <a:gd name="T35" fmla="*/ 2147483647 h 1057"/>
                  <a:gd name="T36" fmla="*/ 2147483647 w 1052"/>
                  <a:gd name="T37" fmla="*/ 2147483647 h 1057"/>
                  <a:gd name="T38" fmla="*/ 2147483647 w 1052"/>
                  <a:gd name="T39" fmla="*/ 2147483647 h 1057"/>
                  <a:gd name="T40" fmla="*/ 2147483647 w 1052"/>
                  <a:gd name="T41" fmla="*/ 2147483647 h 1057"/>
                  <a:gd name="T42" fmla="*/ 2147483647 w 1052"/>
                  <a:gd name="T43" fmla="*/ 2147483647 h 1057"/>
                  <a:gd name="T44" fmla="*/ 2147483647 w 1052"/>
                  <a:gd name="T45" fmla="*/ 2147483647 h 1057"/>
                  <a:gd name="T46" fmla="*/ 2147483647 w 1052"/>
                  <a:gd name="T47" fmla="*/ 2147483647 h 1057"/>
                  <a:gd name="T48" fmla="*/ 2147483647 w 1052"/>
                  <a:gd name="T49" fmla="*/ 2147483647 h 1057"/>
                  <a:gd name="T50" fmla="*/ 2147483647 w 1052"/>
                  <a:gd name="T51" fmla="*/ 2147483647 h 1057"/>
                  <a:gd name="T52" fmla="*/ 2147483647 w 1052"/>
                  <a:gd name="T53" fmla="*/ 2147483647 h 1057"/>
                  <a:gd name="T54" fmla="*/ 2147483647 w 1052"/>
                  <a:gd name="T55" fmla="*/ 2147483647 h 1057"/>
                  <a:gd name="T56" fmla="*/ 2147483647 w 1052"/>
                  <a:gd name="T57" fmla="*/ 2147483647 h 1057"/>
                  <a:gd name="T58" fmla="*/ 2147483647 w 1052"/>
                  <a:gd name="T59" fmla="*/ 2147483647 h 1057"/>
                  <a:gd name="T60" fmla="*/ 2147483647 w 1052"/>
                  <a:gd name="T61" fmla="*/ 2147483647 h 1057"/>
                  <a:gd name="T62" fmla="*/ 2147483647 w 1052"/>
                  <a:gd name="T63" fmla="*/ 2147483647 h 1057"/>
                  <a:gd name="T64" fmla="*/ 2147483647 w 1052"/>
                  <a:gd name="T65" fmla="*/ 2147483647 h 1057"/>
                  <a:gd name="T66" fmla="*/ 2147483647 w 1052"/>
                  <a:gd name="T67" fmla="*/ 2147483647 h 1057"/>
                  <a:gd name="T68" fmla="*/ 2147483647 w 1052"/>
                  <a:gd name="T69" fmla="*/ 2147483647 h 1057"/>
                  <a:gd name="T70" fmla="*/ 2147483647 w 1052"/>
                  <a:gd name="T71" fmla="*/ 2147483647 h 1057"/>
                  <a:gd name="T72" fmla="*/ 2147483647 w 1052"/>
                  <a:gd name="T73" fmla="*/ 2147483647 h 1057"/>
                  <a:gd name="T74" fmla="*/ 2147483647 w 1052"/>
                  <a:gd name="T75" fmla="*/ 2147483647 h 1057"/>
                  <a:gd name="T76" fmla="*/ 2147483647 w 1052"/>
                  <a:gd name="T77" fmla="*/ 2147483647 h 1057"/>
                  <a:gd name="T78" fmla="*/ 2147483647 w 1052"/>
                  <a:gd name="T79" fmla="*/ 2147483647 h 1057"/>
                  <a:gd name="T80" fmla="*/ 2147483647 w 1052"/>
                  <a:gd name="T81" fmla="*/ 2147483647 h 1057"/>
                  <a:gd name="T82" fmla="*/ 0 w 1052"/>
                  <a:gd name="T83" fmla="*/ 2147483647 h 1057"/>
                  <a:gd name="T84" fmla="*/ 2147483647 w 1052"/>
                  <a:gd name="T85" fmla="*/ 2147483647 h 1057"/>
                  <a:gd name="T86" fmla="*/ 2147483647 w 1052"/>
                  <a:gd name="T87" fmla="*/ 2147483647 h 1057"/>
                  <a:gd name="T88" fmla="*/ 2147483647 w 1052"/>
                  <a:gd name="T89" fmla="*/ 2147483647 h 1057"/>
                  <a:gd name="T90" fmla="*/ 2147483647 w 1052"/>
                  <a:gd name="T91" fmla="*/ 2147483647 h 1057"/>
                  <a:gd name="T92" fmla="*/ 2147483647 w 1052"/>
                  <a:gd name="T93" fmla="*/ 2147483647 h 1057"/>
                  <a:gd name="T94" fmla="*/ 2147483647 w 1052"/>
                  <a:gd name="T95" fmla="*/ 2147483647 h 1057"/>
                  <a:gd name="T96" fmla="*/ 2147483647 w 1052"/>
                  <a:gd name="T97" fmla="*/ 2147483647 h 1057"/>
                  <a:gd name="T98" fmla="*/ 2147483647 w 1052"/>
                  <a:gd name="T99" fmla="*/ 2147483647 h 1057"/>
                  <a:gd name="T100" fmla="*/ 2147483647 w 1052"/>
                  <a:gd name="T101" fmla="*/ 2147483647 h 1057"/>
                  <a:gd name="T102" fmla="*/ 2147483647 w 1052"/>
                  <a:gd name="T103" fmla="*/ 2147483647 h 1057"/>
                  <a:gd name="T104" fmla="*/ 2147483647 w 1052"/>
                  <a:gd name="T105" fmla="*/ 2147483647 h 1057"/>
                  <a:gd name="T106" fmla="*/ 2147483647 w 1052"/>
                  <a:gd name="T107" fmla="*/ 2147483647 h 1057"/>
                  <a:gd name="T108" fmla="*/ 2147483647 w 1052"/>
                  <a:gd name="T109" fmla="*/ 2147483647 h 1057"/>
                  <a:gd name="T110" fmla="*/ 2147483647 w 1052"/>
                  <a:gd name="T111" fmla="*/ 2147483647 h 1057"/>
                  <a:gd name="T112" fmla="*/ 2147483647 w 1052"/>
                  <a:gd name="T113" fmla="*/ 2147483647 h 1057"/>
                  <a:gd name="T114" fmla="*/ 2147483647 w 1052"/>
                  <a:gd name="T115" fmla="*/ 2147483647 h 1057"/>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1052" h="1057">
                    <a:moveTo>
                      <a:pt x="187" y="528"/>
                    </a:moveTo>
                    <a:lnTo>
                      <a:pt x="188" y="545"/>
                    </a:lnTo>
                    <a:lnTo>
                      <a:pt x="189" y="563"/>
                    </a:lnTo>
                    <a:lnTo>
                      <a:pt x="190" y="572"/>
                    </a:lnTo>
                    <a:lnTo>
                      <a:pt x="191" y="580"/>
                    </a:lnTo>
                    <a:lnTo>
                      <a:pt x="194" y="597"/>
                    </a:lnTo>
                    <a:lnTo>
                      <a:pt x="196" y="605"/>
                    </a:lnTo>
                    <a:lnTo>
                      <a:pt x="198" y="613"/>
                    </a:lnTo>
                    <a:lnTo>
                      <a:pt x="202" y="629"/>
                    </a:lnTo>
                    <a:lnTo>
                      <a:pt x="208" y="646"/>
                    </a:lnTo>
                    <a:lnTo>
                      <a:pt x="214" y="661"/>
                    </a:lnTo>
                    <a:lnTo>
                      <a:pt x="217" y="668"/>
                    </a:lnTo>
                    <a:lnTo>
                      <a:pt x="220" y="676"/>
                    </a:lnTo>
                    <a:lnTo>
                      <a:pt x="224" y="683"/>
                    </a:lnTo>
                    <a:lnTo>
                      <a:pt x="228" y="690"/>
                    </a:lnTo>
                    <a:lnTo>
                      <a:pt x="236" y="704"/>
                    </a:lnTo>
                    <a:lnTo>
                      <a:pt x="245" y="718"/>
                    </a:lnTo>
                    <a:lnTo>
                      <a:pt x="254" y="732"/>
                    </a:lnTo>
                    <a:lnTo>
                      <a:pt x="264" y="745"/>
                    </a:lnTo>
                    <a:lnTo>
                      <a:pt x="274" y="757"/>
                    </a:lnTo>
                    <a:lnTo>
                      <a:pt x="286" y="768"/>
                    </a:lnTo>
                    <a:lnTo>
                      <a:pt x="298" y="780"/>
                    </a:lnTo>
                    <a:lnTo>
                      <a:pt x="304" y="785"/>
                    </a:lnTo>
                    <a:lnTo>
                      <a:pt x="310" y="790"/>
                    </a:lnTo>
                    <a:lnTo>
                      <a:pt x="323" y="800"/>
                    </a:lnTo>
                    <a:lnTo>
                      <a:pt x="336" y="809"/>
                    </a:lnTo>
                    <a:lnTo>
                      <a:pt x="350" y="819"/>
                    </a:lnTo>
                    <a:lnTo>
                      <a:pt x="364" y="827"/>
                    </a:lnTo>
                    <a:lnTo>
                      <a:pt x="378" y="835"/>
                    </a:lnTo>
                    <a:lnTo>
                      <a:pt x="393" y="841"/>
                    </a:lnTo>
                    <a:lnTo>
                      <a:pt x="401" y="845"/>
                    </a:lnTo>
                    <a:lnTo>
                      <a:pt x="409" y="847"/>
                    </a:lnTo>
                    <a:lnTo>
                      <a:pt x="424" y="853"/>
                    </a:lnTo>
                    <a:lnTo>
                      <a:pt x="432" y="855"/>
                    </a:lnTo>
                    <a:lnTo>
                      <a:pt x="440" y="857"/>
                    </a:lnTo>
                    <a:lnTo>
                      <a:pt x="449" y="859"/>
                    </a:lnTo>
                    <a:lnTo>
                      <a:pt x="457" y="861"/>
                    </a:lnTo>
                    <a:lnTo>
                      <a:pt x="474" y="864"/>
                    </a:lnTo>
                    <a:lnTo>
                      <a:pt x="491" y="866"/>
                    </a:lnTo>
                    <a:lnTo>
                      <a:pt x="508" y="867"/>
                    </a:lnTo>
                    <a:lnTo>
                      <a:pt x="525" y="868"/>
                    </a:lnTo>
                    <a:lnTo>
                      <a:pt x="542" y="867"/>
                    </a:lnTo>
                    <a:lnTo>
                      <a:pt x="559" y="866"/>
                    </a:lnTo>
                    <a:lnTo>
                      <a:pt x="568" y="865"/>
                    </a:lnTo>
                    <a:lnTo>
                      <a:pt x="576" y="864"/>
                    </a:lnTo>
                    <a:lnTo>
                      <a:pt x="593" y="861"/>
                    </a:lnTo>
                    <a:lnTo>
                      <a:pt x="602" y="859"/>
                    </a:lnTo>
                    <a:lnTo>
                      <a:pt x="610" y="857"/>
                    </a:lnTo>
                    <a:lnTo>
                      <a:pt x="626" y="853"/>
                    </a:lnTo>
                    <a:lnTo>
                      <a:pt x="641" y="847"/>
                    </a:lnTo>
                    <a:lnTo>
                      <a:pt x="657" y="841"/>
                    </a:lnTo>
                    <a:lnTo>
                      <a:pt x="664" y="838"/>
                    </a:lnTo>
                    <a:lnTo>
                      <a:pt x="672" y="835"/>
                    </a:lnTo>
                    <a:lnTo>
                      <a:pt x="679" y="831"/>
                    </a:lnTo>
                    <a:lnTo>
                      <a:pt x="686" y="827"/>
                    </a:lnTo>
                    <a:lnTo>
                      <a:pt x="700" y="819"/>
                    </a:lnTo>
                    <a:lnTo>
                      <a:pt x="714" y="809"/>
                    </a:lnTo>
                    <a:lnTo>
                      <a:pt x="727" y="800"/>
                    </a:lnTo>
                    <a:lnTo>
                      <a:pt x="740" y="790"/>
                    </a:lnTo>
                    <a:lnTo>
                      <a:pt x="753" y="780"/>
                    </a:lnTo>
                    <a:lnTo>
                      <a:pt x="764" y="768"/>
                    </a:lnTo>
                    <a:lnTo>
                      <a:pt x="776" y="757"/>
                    </a:lnTo>
                    <a:lnTo>
                      <a:pt x="781" y="751"/>
                    </a:lnTo>
                    <a:lnTo>
                      <a:pt x="786" y="745"/>
                    </a:lnTo>
                    <a:lnTo>
                      <a:pt x="796" y="732"/>
                    </a:lnTo>
                    <a:lnTo>
                      <a:pt x="805" y="718"/>
                    </a:lnTo>
                    <a:lnTo>
                      <a:pt x="814" y="704"/>
                    </a:lnTo>
                    <a:lnTo>
                      <a:pt x="822" y="690"/>
                    </a:lnTo>
                    <a:lnTo>
                      <a:pt x="830" y="676"/>
                    </a:lnTo>
                    <a:lnTo>
                      <a:pt x="836" y="661"/>
                    </a:lnTo>
                    <a:lnTo>
                      <a:pt x="840" y="653"/>
                    </a:lnTo>
                    <a:lnTo>
                      <a:pt x="842" y="646"/>
                    </a:lnTo>
                    <a:lnTo>
                      <a:pt x="848" y="629"/>
                    </a:lnTo>
                    <a:lnTo>
                      <a:pt x="850" y="621"/>
                    </a:lnTo>
                    <a:lnTo>
                      <a:pt x="852" y="613"/>
                    </a:lnTo>
                    <a:lnTo>
                      <a:pt x="854" y="605"/>
                    </a:lnTo>
                    <a:lnTo>
                      <a:pt x="856" y="597"/>
                    </a:lnTo>
                    <a:lnTo>
                      <a:pt x="859" y="580"/>
                    </a:lnTo>
                    <a:lnTo>
                      <a:pt x="861" y="563"/>
                    </a:lnTo>
                    <a:lnTo>
                      <a:pt x="862" y="545"/>
                    </a:lnTo>
                    <a:lnTo>
                      <a:pt x="863" y="528"/>
                    </a:lnTo>
                    <a:lnTo>
                      <a:pt x="862" y="511"/>
                    </a:lnTo>
                    <a:lnTo>
                      <a:pt x="861" y="494"/>
                    </a:lnTo>
                    <a:lnTo>
                      <a:pt x="860" y="485"/>
                    </a:lnTo>
                    <a:lnTo>
                      <a:pt x="859" y="477"/>
                    </a:lnTo>
                    <a:lnTo>
                      <a:pt x="856" y="459"/>
                    </a:lnTo>
                    <a:lnTo>
                      <a:pt x="854" y="451"/>
                    </a:lnTo>
                    <a:lnTo>
                      <a:pt x="852" y="443"/>
                    </a:lnTo>
                    <a:lnTo>
                      <a:pt x="848" y="427"/>
                    </a:lnTo>
                    <a:lnTo>
                      <a:pt x="842" y="412"/>
                    </a:lnTo>
                    <a:lnTo>
                      <a:pt x="836" y="396"/>
                    </a:lnTo>
                    <a:lnTo>
                      <a:pt x="833" y="389"/>
                    </a:lnTo>
                    <a:lnTo>
                      <a:pt x="830" y="380"/>
                    </a:lnTo>
                    <a:lnTo>
                      <a:pt x="826" y="373"/>
                    </a:lnTo>
                    <a:lnTo>
                      <a:pt x="822" y="366"/>
                    </a:lnTo>
                    <a:lnTo>
                      <a:pt x="814" y="352"/>
                    </a:lnTo>
                    <a:lnTo>
                      <a:pt x="805" y="338"/>
                    </a:lnTo>
                    <a:lnTo>
                      <a:pt x="796" y="325"/>
                    </a:lnTo>
                    <a:lnTo>
                      <a:pt x="786" y="312"/>
                    </a:lnTo>
                    <a:lnTo>
                      <a:pt x="776" y="300"/>
                    </a:lnTo>
                    <a:lnTo>
                      <a:pt x="764" y="288"/>
                    </a:lnTo>
                    <a:lnTo>
                      <a:pt x="753" y="276"/>
                    </a:lnTo>
                    <a:lnTo>
                      <a:pt x="747" y="271"/>
                    </a:lnTo>
                    <a:lnTo>
                      <a:pt x="740" y="266"/>
                    </a:lnTo>
                    <a:lnTo>
                      <a:pt x="727" y="256"/>
                    </a:lnTo>
                    <a:lnTo>
                      <a:pt x="714" y="247"/>
                    </a:lnTo>
                    <a:lnTo>
                      <a:pt x="700" y="238"/>
                    </a:lnTo>
                    <a:lnTo>
                      <a:pt x="686" y="230"/>
                    </a:lnTo>
                    <a:lnTo>
                      <a:pt x="672" y="222"/>
                    </a:lnTo>
                    <a:lnTo>
                      <a:pt x="657" y="216"/>
                    </a:lnTo>
                    <a:lnTo>
                      <a:pt x="649" y="212"/>
                    </a:lnTo>
                    <a:lnTo>
                      <a:pt x="641" y="209"/>
                    </a:lnTo>
                    <a:lnTo>
                      <a:pt x="626" y="203"/>
                    </a:lnTo>
                    <a:lnTo>
                      <a:pt x="618" y="201"/>
                    </a:lnTo>
                    <a:lnTo>
                      <a:pt x="610" y="199"/>
                    </a:lnTo>
                    <a:lnTo>
                      <a:pt x="602" y="197"/>
                    </a:lnTo>
                    <a:lnTo>
                      <a:pt x="593" y="195"/>
                    </a:lnTo>
                    <a:lnTo>
                      <a:pt x="576" y="192"/>
                    </a:lnTo>
                    <a:lnTo>
                      <a:pt x="559" y="190"/>
                    </a:lnTo>
                    <a:lnTo>
                      <a:pt x="542" y="189"/>
                    </a:lnTo>
                    <a:lnTo>
                      <a:pt x="525" y="188"/>
                    </a:lnTo>
                    <a:lnTo>
                      <a:pt x="508" y="189"/>
                    </a:lnTo>
                    <a:lnTo>
                      <a:pt x="491" y="190"/>
                    </a:lnTo>
                    <a:lnTo>
                      <a:pt x="482" y="191"/>
                    </a:lnTo>
                    <a:lnTo>
                      <a:pt x="474" y="192"/>
                    </a:lnTo>
                    <a:lnTo>
                      <a:pt x="457" y="195"/>
                    </a:lnTo>
                    <a:lnTo>
                      <a:pt x="449" y="197"/>
                    </a:lnTo>
                    <a:lnTo>
                      <a:pt x="440" y="199"/>
                    </a:lnTo>
                    <a:lnTo>
                      <a:pt x="424" y="203"/>
                    </a:lnTo>
                    <a:lnTo>
                      <a:pt x="409" y="209"/>
                    </a:lnTo>
                    <a:lnTo>
                      <a:pt x="393" y="216"/>
                    </a:lnTo>
                    <a:lnTo>
                      <a:pt x="386" y="219"/>
                    </a:lnTo>
                    <a:lnTo>
                      <a:pt x="378" y="222"/>
                    </a:lnTo>
                    <a:lnTo>
                      <a:pt x="371" y="226"/>
                    </a:lnTo>
                    <a:lnTo>
                      <a:pt x="364" y="230"/>
                    </a:lnTo>
                    <a:lnTo>
                      <a:pt x="350" y="238"/>
                    </a:lnTo>
                    <a:lnTo>
                      <a:pt x="336" y="247"/>
                    </a:lnTo>
                    <a:lnTo>
                      <a:pt x="323" y="256"/>
                    </a:lnTo>
                    <a:lnTo>
                      <a:pt x="310" y="266"/>
                    </a:lnTo>
                    <a:lnTo>
                      <a:pt x="298" y="276"/>
                    </a:lnTo>
                    <a:lnTo>
                      <a:pt x="286" y="288"/>
                    </a:lnTo>
                    <a:lnTo>
                      <a:pt x="274" y="300"/>
                    </a:lnTo>
                    <a:lnTo>
                      <a:pt x="269" y="306"/>
                    </a:lnTo>
                    <a:lnTo>
                      <a:pt x="264" y="312"/>
                    </a:lnTo>
                    <a:lnTo>
                      <a:pt x="254" y="325"/>
                    </a:lnTo>
                    <a:lnTo>
                      <a:pt x="245" y="338"/>
                    </a:lnTo>
                    <a:lnTo>
                      <a:pt x="236" y="352"/>
                    </a:lnTo>
                    <a:lnTo>
                      <a:pt x="228" y="366"/>
                    </a:lnTo>
                    <a:lnTo>
                      <a:pt x="220" y="380"/>
                    </a:lnTo>
                    <a:lnTo>
                      <a:pt x="214" y="396"/>
                    </a:lnTo>
                    <a:lnTo>
                      <a:pt x="211" y="404"/>
                    </a:lnTo>
                    <a:lnTo>
                      <a:pt x="208" y="412"/>
                    </a:lnTo>
                    <a:lnTo>
                      <a:pt x="202" y="427"/>
                    </a:lnTo>
                    <a:lnTo>
                      <a:pt x="200" y="435"/>
                    </a:lnTo>
                    <a:lnTo>
                      <a:pt x="198" y="443"/>
                    </a:lnTo>
                    <a:lnTo>
                      <a:pt x="196" y="451"/>
                    </a:lnTo>
                    <a:lnTo>
                      <a:pt x="194" y="459"/>
                    </a:lnTo>
                    <a:lnTo>
                      <a:pt x="191" y="477"/>
                    </a:lnTo>
                    <a:lnTo>
                      <a:pt x="189" y="494"/>
                    </a:lnTo>
                    <a:lnTo>
                      <a:pt x="188" y="511"/>
                    </a:lnTo>
                    <a:lnTo>
                      <a:pt x="187" y="528"/>
                    </a:lnTo>
                    <a:close/>
                    <a:moveTo>
                      <a:pt x="887" y="917"/>
                    </a:moveTo>
                    <a:lnTo>
                      <a:pt x="820" y="893"/>
                    </a:lnTo>
                    <a:lnTo>
                      <a:pt x="800" y="909"/>
                    </a:lnTo>
                    <a:lnTo>
                      <a:pt x="780" y="923"/>
                    </a:lnTo>
                    <a:lnTo>
                      <a:pt x="781" y="996"/>
                    </a:lnTo>
                    <a:lnTo>
                      <a:pt x="766" y="1003"/>
                    </a:lnTo>
                    <a:lnTo>
                      <a:pt x="751" y="1011"/>
                    </a:lnTo>
                    <a:lnTo>
                      <a:pt x="693" y="967"/>
                    </a:lnTo>
                    <a:lnTo>
                      <a:pt x="670" y="975"/>
                    </a:lnTo>
                    <a:lnTo>
                      <a:pt x="658" y="979"/>
                    </a:lnTo>
                    <a:lnTo>
                      <a:pt x="646" y="982"/>
                    </a:lnTo>
                    <a:lnTo>
                      <a:pt x="625" y="1051"/>
                    </a:lnTo>
                    <a:lnTo>
                      <a:pt x="591" y="1057"/>
                    </a:lnTo>
                    <a:lnTo>
                      <a:pt x="550" y="998"/>
                    </a:lnTo>
                    <a:lnTo>
                      <a:pt x="525" y="999"/>
                    </a:lnTo>
                    <a:lnTo>
                      <a:pt x="500" y="998"/>
                    </a:lnTo>
                    <a:lnTo>
                      <a:pt x="459" y="1057"/>
                    </a:lnTo>
                    <a:lnTo>
                      <a:pt x="442" y="1054"/>
                    </a:lnTo>
                    <a:lnTo>
                      <a:pt x="425" y="1051"/>
                    </a:lnTo>
                    <a:lnTo>
                      <a:pt x="404" y="982"/>
                    </a:lnTo>
                    <a:lnTo>
                      <a:pt x="380" y="975"/>
                    </a:lnTo>
                    <a:lnTo>
                      <a:pt x="369" y="971"/>
                    </a:lnTo>
                    <a:lnTo>
                      <a:pt x="357" y="967"/>
                    </a:lnTo>
                    <a:lnTo>
                      <a:pt x="300" y="1011"/>
                    </a:lnTo>
                    <a:lnTo>
                      <a:pt x="284" y="1003"/>
                    </a:lnTo>
                    <a:lnTo>
                      <a:pt x="269" y="996"/>
                    </a:lnTo>
                    <a:lnTo>
                      <a:pt x="270" y="923"/>
                    </a:lnTo>
                    <a:lnTo>
                      <a:pt x="250" y="909"/>
                    </a:lnTo>
                    <a:lnTo>
                      <a:pt x="240" y="902"/>
                    </a:lnTo>
                    <a:lnTo>
                      <a:pt x="230" y="893"/>
                    </a:lnTo>
                    <a:lnTo>
                      <a:pt x="163" y="917"/>
                    </a:lnTo>
                    <a:lnTo>
                      <a:pt x="151" y="905"/>
                    </a:lnTo>
                    <a:lnTo>
                      <a:pt x="138" y="892"/>
                    </a:lnTo>
                    <a:lnTo>
                      <a:pt x="162" y="825"/>
                    </a:lnTo>
                    <a:lnTo>
                      <a:pt x="147" y="804"/>
                    </a:lnTo>
                    <a:lnTo>
                      <a:pt x="132" y="784"/>
                    </a:lnTo>
                    <a:lnTo>
                      <a:pt x="61" y="785"/>
                    </a:lnTo>
                    <a:lnTo>
                      <a:pt x="53" y="770"/>
                    </a:lnTo>
                    <a:lnTo>
                      <a:pt x="45" y="755"/>
                    </a:lnTo>
                    <a:lnTo>
                      <a:pt x="88" y="697"/>
                    </a:lnTo>
                    <a:lnTo>
                      <a:pt x="80" y="674"/>
                    </a:lnTo>
                    <a:lnTo>
                      <a:pt x="76" y="662"/>
                    </a:lnTo>
                    <a:lnTo>
                      <a:pt x="73" y="650"/>
                    </a:lnTo>
                    <a:lnTo>
                      <a:pt x="5" y="628"/>
                    </a:lnTo>
                    <a:lnTo>
                      <a:pt x="0" y="595"/>
                    </a:lnTo>
                    <a:lnTo>
                      <a:pt x="58" y="553"/>
                    </a:lnTo>
                    <a:lnTo>
                      <a:pt x="57" y="528"/>
                    </a:lnTo>
                    <a:lnTo>
                      <a:pt x="58" y="503"/>
                    </a:lnTo>
                    <a:lnTo>
                      <a:pt x="0" y="461"/>
                    </a:lnTo>
                    <a:lnTo>
                      <a:pt x="2" y="445"/>
                    </a:lnTo>
                    <a:lnTo>
                      <a:pt x="5" y="428"/>
                    </a:lnTo>
                    <a:lnTo>
                      <a:pt x="73" y="407"/>
                    </a:lnTo>
                    <a:lnTo>
                      <a:pt x="80" y="382"/>
                    </a:lnTo>
                    <a:lnTo>
                      <a:pt x="84" y="371"/>
                    </a:lnTo>
                    <a:lnTo>
                      <a:pt x="88" y="359"/>
                    </a:lnTo>
                    <a:lnTo>
                      <a:pt x="45" y="302"/>
                    </a:lnTo>
                    <a:lnTo>
                      <a:pt x="53" y="286"/>
                    </a:lnTo>
                    <a:lnTo>
                      <a:pt x="61" y="271"/>
                    </a:lnTo>
                    <a:lnTo>
                      <a:pt x="132" y="272"/>
                    </a:lnTo>
                    <a:lnTo>
                      <a:pt x="147" y="252"/>
                    </a:lnTo>
                    <a:lnTo>
                      <a:pt x="154" y="242"/>
                    </a:lnTo>
                    <a:lnTo>
                      <a:pt x="162" y="232"/>
                    </a:lnTo>
                    <a:lnTo>
                      <a:pt x="138" y="164"/>
                    </a:lnTo>
                    <a:lnTo>
                      <a:pt x="151" y="152"/>
                    </a:lnTo>
                    <a:lnTo>
                      <a:pt x="163" y="140"/>
                    </a:lnTo>
                    <a:lnTo>
                      <a:pt x="230" y="163"/>
                    </a:lnTo>
                    <a:lnTo>
                      <a:pt x="250" y="148"/>
                    </a:lnTo>
                    <a:lnTo>
                      <a:pt x="270" y="134"/>
                    </a:lnTo>
                    <a:lnTo>
                      <a:pt x="269" y="62"/>
                    </a:lnTo>
                    <a:lnTo>
                      <a:pt x="284" y="54"/>
                    </a:lnTo>
                    <a:lnTo>
                      <a:pt x="300" y="46"/>
                    </a:lnTo>
                    <a:lnTo>
                      <a:pt x="357" y="89"/>
                    </a:lnTo>
                    <a:lnTo>
                      <a:pt x="380" y="81"/>
                    </a:lnTo>
                    <a:lnTo>
                      <a:pt x="392" y="77"/>
                    </a:lnTo>
                    <a:lnTo>
                      <a:pt x="404" y="74"/>
                    </a:lnTo>
                    <a:lnTo>
                      <a:pt x="425" y="5"/>
                    </a:lnTo>
                    <a:lnTo>
                      <a:pt x="459" y="0"/>
                    </a:lnTo>
                    <a:lnTo>
                      <a:pt x="500" y="59"/>
                    </a:lnTo>
                    <a:lnTo>
                      <a:pt x="525" y="58"/>
                    </a:lnTo>
                    <a:lnTo>
                      <a:pt x="550" y="59"/>
                    </a:lnTo>
                    <a:lnTo>
                      <a:pt x="591" y="0"/>
                    </a:lnTo>
                    <a:lnTo>
                      <a:pt x="608" y="2"/>
                    </a:lnTo>
                    <a:lnTo>
                      <a:pt x="625" y="5"/>
                    </a:lnTo>
                    <a:lnTo>
                      <a:pt x="646" y="74"/>
                    </a:lnTo>
                    <a:lnTo>
                      <a:pt x="670" y="81"/>
                    </a:lnTo>
                    <a:lnTo>
                      <a:pt x="682" y="85"/>
                    </a:lnTo>
                    <a:lnTo>
                      <a:pt x="693" y="89"/>
                    </a:lnTo>
                    <a:lnTo>
                      <a:pt x="751" y="46"/>
                    </a:lnTo>
                    <a:lnTo>
                      <a:pt x="766" y="54"/>
                    </a:lnTo>
                    <a:lnTo>
                      <a:pt x="781" y="62"/>
                    </a:lnTo>
                    <a:lnTo>
                      <a:pt x="780" y="134"/>
                    </a:lnTo>
                    <a:lnTo>
                      <a:pt x="800" y="148"/>
                    </a:lnTo>
                    <a:lnTo>
                      <a:pt x="810" y="155"/>
                    </a:lnTo>
                    <a:lnTo>
                      <a:pt x="820" y="163"/>
                    </a:lnTo>
                    <a:lnTo>
                      <a:pt x="887" y="140"/>
                    </a:lnTo>
                    <a:lnTo>
                      <a:pt x="900" y="152"/>
                    </a:lnTo>
                    <a:lnTo>
                      <a:pt x="912" y="164"/>
                    </a:lnTo>
                    <a:lnTo>
                      <a:pt x="888" y="232"/>
                    </a:lnTo>
                    <a:lnTo>
                      <a:pt x="904" y="252"/>
                    </a:lnTo>
                    <a:lnTo>
                      <a:pt x="918" y="272"/>
                    </a:lnTo>
                    <a:lnTo>
                      <a:pt x="990" y="271"/>
                    </a:lnTo>
                    <a:lnTo>
                      <a:pt x="997" y="286"/>
                    </a:lnTo>
                    <a:lnTo>
                      <a:pt x="1005" y="302"/>
                    </a:lnTo>
                    <a:lnTo>
                      <a:pt x="962" y="359"/>
                    </a:lnTo>
                    <a:lnTo>
                      <a:pt x="970" y="382"/>
                    </a:lnTo>
                    <a:lnTo>
                      <a:pt x="974" y="395"/>
                    </a:lnTo>
                    <a:lnTo>
                      <a:pt x="977" y="407"/>
                    </a:lnTo>
                    <a:lnTo>
                      <a:pt x="1045" y="428"/>
                    </a:lnTo>
                    <a:lnTo>
                      <a:pt x="1052" y="461"/>
                    </a:lnTo>
                    <a:lnTo>
                      <a:pt x="992" y="503"/>
                    </a:lnTo>
                    <a:lnTo>
                      <a:pt x="993" y="528"/>
                    </a:lnTo>
                    <a:lnTo>
                      <a:pt x="992" y="553"/>
                    </a:lnTo>
                    <a:lnTo>
                      <a:pt x="1052" y="595"/>
                    </a:lnTo>
                    <a:lnTo>
                      <a:pt x="1049" y="611"/>
                    </a:lnTo>
                    <a:lnTo>
                      <a:pt x="1045" y="628"/>
                    </a:lnTo>
                    <a:lnTo>
                      <a:pt x="977" y="650"/>
                    </a:lnTo>
                    <a:lnTo>
                      <a:pt x="970" y="674"/>
                    </a:lnTo>
                    <a:lnTo>
                      <a:pt x="966" y="686"/>
                    </a:lnTo>
                    <a:lnTo>
                      <a:pt x="962" y="697"/>
                    </a:lnTo>
                    <a:lnTo>
                      <a:pt x="1005" y="755"/>
                    </a:lnTo>
                    <a:lnTo>
                      <a:pt x="997" y="770"/>
                    </a:lnTo>
                    <a:lnTo>
                      <a:pt x="990" y="785"/>
                    </a:lnTo>
                    <a:lnTo>
                      <a:pt x="918" y="784"/>
                    </a:lnTo>
                    <a:lnTo>
                      <a:pt x="904" y="804"/>
                    </a:lnTo>
                    <a:lnTo>
                      <a:pt x="897" y="814"/>
                    </a:lnTo>
                    <a:lnTo>
                      <a:pt x="888" y="825"/>
                    </a:lnTo>
                    <a:lnTo>
                      <a:pt x="912" y="892"/>
                    </a:lnTo>
                    <a:lnTo>
                      <a:pt x="900" y="905"/>
                    </a:lnTo>
                    <a:lnTo>
                      <a:pt x="887" y="917"/>
                    </a:lnTo>
                    <a:close/>
                  </a:path>
                </a:pathLst>
              </a:custGeom>
              <a:solidFill>
                <a:schemeClr val="accent1">
                  <a:lumMod val="40000"/>
                  <a:lumOff val="60000"/>
                </a:schemeClr>
              </a:solidFill>
              <a:ln w="6350">
                <a:solidFill>
                  <a:schemeClr val="accent1">
                    <a:lumMod val="40000"/>
                    <a:lumOff val="60000"/>
                  </a:schemeClr>
                </a:solidFill>
                <a:round/>
                <a:headEnd/>
                <a:tailEnd/>
              </a:ln>
              <a:effectLst/>
            </p:spPr>
            <p:txBody>
              <a:bodyPr/>
              <a:lstStyle/>
              <a:p>
                <a:pPr>
                  <a:defRPr/>
                </a:pPr>
                <a:endParaRPr lang="zh-CN" altLang="en-US">
                  <a:latin typeface="Arial" charset="0"/>
                </a:endParaRPr>
              </a:p>
            </p:txBody>
          </p:sp>
        </p:grpSp>
        <p:grpSp>
          <p:nvGrpSpPr>
            <p:cNvPr id="18" name="组合 36"/>
            <p:cNvGrpSpPr/>
            <p:nvPr/>
          </p:nvGrpSpPr>
          <p:grpSpPr>
            <a:xfrm rot="5400000">
              <a:off x="5796136" y="1484784"/>
              <a:ext cx="1357322" cy="1357322"/>
              <a:chOff x="2357421" y="785794"/>
              <a:chExt cx="1643074" cy="1643074"/>
            </a:xfrm>
            <a:solidFill>
              <a:schemeClr val="tx2">
                <a:lumMod val="20000"/>
                <a:lumOff val="80000"/>
              </a:schemeClr>
            </a:solidFill>
          </p:grpSpPr>
          <p:pic>
            <p:nvPicPr>
              <p:cNvPr id="35" name="Picture 28" descr="O@(H%_8LVBMZ0~(LMG(S5(O"/>
              <p:cNvPicPr>
                <a:picLocks noChangeAspect="1" noChangeArrowheads="1"/>
              </p:cNvPicPr>
              <p:nvPr/>
            </p:nvPicPr>
            <p:blipFill>
              <a:blip r:embed="rId4" cstate="print"/>
              <a:srcRect/>
              <a:stretch>
                <a:fillRect/>
              </a:stretch>
            </p:blipFill>
            <p:spPr bwMode="auto">
              <a:xfrm rot="16200000">
                <a:off x="2571737" y="1357297"/>
                <a:ext cx="1143008" cy="502069"/>
              </a:xfrm>
              <a:prstGeom prst="rect">
                <a:avLst/>
              </a:prstGeom>
              <a:grpFill/>
              <a:ln w="9525">
                <a:solidFill>
                  <a:schemeClr val="bg1"/>
                </a:solidFill>
                <a:miter lim="800000"/>
                <a:headEnd/>
                <a:tailEnd/>
              </a:ln>
            </p:spPr>
          </p:pic>
          <p:sp>
            <p:nvSpPr>
              <p:cNvPr id="36" name="Freeform 4"/>
              <p:cNvSpPr>
                <a:spLocks noEditPoints="1"/>
              </p:cNvSpPr>
              <p:nvPr/>
            </p:nvSpPr>
            <p:spPr bwMode="auto">
              <a:xfrm>
                <a:off x="2357421" y="785794"/>
                <a:ext cx="1643074" cy="1643074"/>
              </a:xfrm>
              <a:custGeom>
                <a:avLst/>
                <a:gdLst>
                  <a:gd name="T0" fmla="*/ 2147483647 w 1052"/>
                  <a:gd name="T1" fmla="*/ 2147483647 h 1057"/>
                  <a:gd name="T2" fmla="*/ 2147483647 w 1052"/>
                  <a:gd name="T3" fmla="*/ 2147483647 h 1057"/>
                  <a:gd name="T4" fmla="*/ 2147483647 w 1052"/>
                  <a:gd name="T5" fmla="*/ 2147483647 h 1057"/>
                  <a:gd name="T6" fmla="*/ 2147483647 w 1052"/>
                  <a:gd name="T7" fmla="*/ 2147483647 h 1057"/>
                  <a:gd name="T8" fmla="*/ 2147483647 w 1052"/>
                  <a:gd name="T9" fmla="*/ 2147483647 h 1057"/>
                  <a:gd name="T10" fmla="*/ 2147483647 w 1052"/>
                  <a:gd name="T11" fmla="*/ 2147483647 h 1057"/>
                  <a:gd name="T12" fmla="*/ 2147483647 w 1052"/>
                  <a:gd name="T13" fmla="*/ 2147483647 h 1057"/>
                  <a:gd name="T14" fmla="*/ 2147483647 w 1052"/>
                  <a:gd name="T15" fmla="*/ 2147483647 h 1057"/>
                  <a:gd name="T16" fmla="*/ 2147483647 w 1052"/>
                  <a:gd name="T17" fmla="*/ 2147483647 h 1057"/>
                  <a:gd name="T18" fmla="*/ 2147483647 w 1052"/>
                  <a:gd name="T19" fmla="*/ 2147483647 h 1057"/>
                  <a:gd name="T20" fmla="*/ 2147483647 w 1052"/>
                  <a:gd name="T21" fmla="*/ 2147483647 h 1057"/>
                  <a:gd name="T22" fmla="*/ 2147483647 w 1052"/>
                  <a:gd name="T23" fmla="*/ 2147483647 h 1057"/>
                  <a:gd name="T24" fmla="*/ 2147483647 w 1052"/>
                  <a:gd name="T25" fmla="*/ 2147483647 h 1057"/>
                  <a:gd name="T26" fmla="*/ 2147483647 w 1052"/>
                  <a:gd name="T27" fmla="*/ 2147483647 h 1057"/>
                  <a:gd name="T28" fmla="*/ 2147483647 w 1052"/>
                  <a:gd name="T29" fmla="*/ 2147483647 h 1057"/>
                  <a:gd name="T30" fmla="*/ 2147483647 w 1052"/>
                  <a:gd name="T31" fmla="*/ 2147483647 h 1057"/>
                  <a:gd name="T32" fmla="*/ 2147483647 w 1052"/>
                  <a:gd name="T33" fmla="*/ 2147483647 h 1057"/>
                  <a:gd name="T34" fmla="*/ 2147483647 w 1052"/>
                  <a:gd name="T35" fmla="*/ 2147483647 h 1057"/>
                  <a:gd name="T36" fmla="*/ 2147483647 w 1052"/>
                  <a:gd name="T37" fmla="*/ 2147483647 h 1057"/>
                  <a:gd name="T38" fmla="*/ 2147483647 w 1052"/>
                  <a:gd name="T39" fmla="*/ 2147483647 h 1057"/>
                  <a:gd name="T40" fmla="*/ 2147483647 w 1052"/>
                  <a:gd name="T41" fmla="*/ 2147483647 h 1057"/>
                  <a:gd name="T42" fmla="*/ 2147483647 w 1052"/>
                  <a:gd name="T43" fmla="*/ 2147483647 h 1057"/>
                  <a:gd name="T44" fmla="*/ 2147483647 w 1052"/>
                  <a:gd name="T45" fmla="*/ 2147483647 h 1057"/>
                  <a:gd name="T46" fmla="*/ 2147483647 w 1052"/>
                  <a:gd name="T47" fmla="*/ 2147483647 h 1057"/>
                  <a:gd name="T48" fmla="*/ 2147483647 w 1052"/>
                  <a:gd name="T49" fmla="*/ 2147483647 h 1057"/>
                  <a:gd name="T50" fmla="*/ 2147483647 w 1052"/>
                  <a:gd name="T51" fmla="*/ 2147483647 h 1057"/>
                  <a:gd name="T52" fmla="*/ 2147483647 w 1052"/>
                  <a:gd name="T53" fmla="*/ 2147483647 h 1057"/>
                  <a:gd name="T54" fmla="*/ 2147483647 w 1052"/>
                  <a:gd name="T55" fmla="*/ 2147483647 h 1057"/>
                  <a:gd name="T56" fmla="*/ 2147483647 w 1052"/>
                  <a:gd name="T57" fmla="*/ 2147483647 h 1057"/>
                  <a:gd name="T58" fmla="*/ 2147483647 w 1052"/>
                  <a:gd name="T59" fmla="*/ 2147483647 h 1057"/>
                  <a:gd name="T60" fmla="*/ 2147483647 w 1052"/>
                  <a:gd name="T61" fmla="*/ 2147483647 h 1057"/>
                  <a:gd name="T62" fmla="*/ 2147483647 w 1052"/>
                  <a:gd name="T63" fmla="*/ 2147483647 h 1057"/>
                  <a:gd name="T64" fmla="*/ 2147483647 w 1052"/>
                  <a:gd name="T65" fmla="*/ 2147483647 h 1057"/>
                  <a:gd name="T66" fmla="*/ 2147483647 w 1052"/>
                  <a:gd name="T67" fmla="*/ 2147483647 h 1057"/>
                  <a:gd name="T68" fmla="*/ 2147483647 w 1052"/>
                  <a:gd name="T69" fmla="*/ 2147483647 h 1057"/>
                  <a:gd name="T70" fmla="*/ 2147483647 w 1052"/>
                  <a:gd name="T71" fmla="*/ 2147483647 h 1057"/>
                  <a:gd name="T72" fmla="*/ 2147483647 w 1052"/>
                  <a:gd name="T73" fmla="*/ 2147483647 h 1057"/>
                  <a:gd name="T74" fmla="*/ 2147483647 w 1052"/>
                  <a:gd name="T75" fmla="*/ 2147483647 h 1057"/>
                  <a:gd name="T76" fmla="*/ 2147483647 w 1052"/>
                  <a:gd name="T77" fmla="*/ 2147483647 h 1057"/>
                  <a:gd name="T78" fmla="*/ 2147483647 w 1052"/>
                  <a:gd name="T79" fmla="*/ 2147483647 h 1057"/>
                  <a:gd name="T80" fmla="*/ 2147483647 w 1052"/>
                  <a:gd name="T81" fmla="*/ 2147483647 h 1057"/>
                  <a:gd name="T82" fmla="*/ 0 w 1052"/>
                  <a:gd name="T83" fmla="*/ 2147483647 h 1057"/>
                  <a:gd name="T84" fmla="*/ 2147483647 w 1052"/>
                  <a:gd name="T85" fmla="*/ 2147483647 h 1057"/>
                  <a:gd name="T86" fmla="*/ 2147483647 w 1052"/>
                  <a:gd name="T87" fmla="*/ 2147483647 h 1057"/>
                  <a:gd name="T88" fmla="*/ 2147483647 w 1052"/>
                  <a:gd name="T89" fmla="*/ 2147483647 h 1057"/>
                  <a:gd name="T90" fmla="*/ 2147483647 w 1052"/>
                  <a:gd name="T91" fmla="*/ 2147483647 h 1057"/>
                  <a:gd name="T92" fmla="*/ 2147483647 w 1052"/>
                  <a:gd name="T93" fmla="*/ 2147483647 h 1057"/>
                  <a:gd name="T94" fmla="*/ 2147483647 w 1052"/>
                  <a:gd name="T95" fmla="*/ 2147483647 h 1057"/>
                  <a:gd name="T96" fmla="*/ 2147483647 w 1052"/>
                  <a:gd name="T97" fmla="*/ 2147483647 h 1057"/>
                  <a:gd name="T98" fmla="*/ 2147483647 w 1052"/>
                  <a:gd name="T99" fmla="*/ 2147483647 h 1057"/>
                  <a:gd name="T100" fmla="*/ 2147483647 w 1052"/>
                  <a:gd name="T101" fmla="*/ 2147483647 h 1057"/>
                  <a:gd name="T102" fmla="*/ 2147483647 w 1052"/>
                  <a:gd name="T103" fmla="*/ 2147483647 h 1057"/>
                  <a:gd name="T104" fmla="*/ 2147483647 w 1052"/>
                  <a:gd name="T105" fmla="*/ 2147483647 h 1057"/>
                  <a:gd name="T106" fmla="*/ 2147483647 w 1052"/>
                  <a:gd name="T107" fmla="*/ 2147483647 h 1057"/>
                  <a:gd name="T108" fmla="*/ 2147483647 w 1052"/>
                  <a:gd name="T109" fmla="*/ 2147483647 h 1057"/>
                  <a:gd name="T110" fmla="*/ 2147483647 w 1052"/>
                  <a:gd name="T111" fmla="*/ 2147483647 h 1057"/>
                  <a:gd name="T112" fmla="*/ 2147483647 w 1052"/>
                  <a:gd name="T113" fmla="*/ 2147483647 h 1057"/>
                  <a:gd name="T114" fmla="*/ 2147483647 w 1052"/>
                  <a:gd name="T115" fmla="*/ 2147483647 h 1057"/>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1052" h="1057">
                    <a:moveTo>
                      <a:pt x="187" y="528"/>
                    </a:moveTo>
                    <a:lnTo>
                      <a:pt x="188" y="545"/>
                    </a:lnTo>
                    <a:lnTo>
                      <a:pt x="189" y="563"/>
                    </a:lnTo>
                    <a:lnTo>
                      <a:pt x="190" y="572"/>
                    </a:lnTo>
                    <a:lnTo>
                      <a:pt x="191" y="580"/>
                    </a:lnTo>
                    <a:lnTo>
                      <a:pt x="194" y="597"/>
                    </a:lnTo>
                    <a:lnTo>
                      <a:pt x="196" y="605"/>
                    </a:lnTo>
                    <a:lnTo>
                      <a:pt x="198" y="613"/>
                    </a:lnTo>
                    <a:lnTo>
                      <a:pt x="202" y="629"/>
                    </a:lnTo>
                    <a:lnTo>
                      <a:pt x="208" y="646"/>
                    </a:lnTo>
                    <a:lnTo>
                      <a:pt x="214" y="661"/>
                    </a:lnTo>
                    <a:lnTo>
                      <a:pt x="217" y="668"/>
                    </a:lnTo>
                    <a:lnTo>
                      <a:pt x="220" y="676"/>
                    </a:lnTo>
                    <a:lnTo>
                      <a:pt x="224" y="683"/>
                    </a:lnTo>
                    <a:lnTo>
                      <a:pt x="228" y="690"/>
                    </a:lnTo>
                    <a:lnTo>
                      <a:pt x="236" y="704"/>
                    </a:lnTo>
                    <a:lnTo>
                      <a:pt x="245" y="718"/>
                    </a:lnTo>
                    <a:lnTo>
                      <a:pt x="254" y="732"/>
                    </a:lnTo>
                    <a:lnTo>
                      <a:pt x="264" y="745"/>
                    </a:lnTo>
                    <a:lnTo>
                      <a:pt x="274" y="757"/>
                    </a:lnTo>
                    <a:lnTo>
                      <a:pt x="286" y="768"/>
                    </a:lnTo>
                    <a:lnTo>
                      <a:pt x="298" y="780"/>
                    </a:lnTo>
                    <a:lnTo>
                      <a:pt x="304" y="785"/>
                    </a:lnTo>
                    <a:lnTo>
                      <a:pt x="310" y="790"/>
                    </a:lnTo>
                    <a:lnTo>
                      <a:pt x="323" y="800"/>
                    </a:lnTo>
                    <a:lnTo>
                      <a:pt x="336" y="809"/>
                    </a:lnTo>
                    <a:lnTo>
                      <a:pt x="350" y="819"/>
                    </a:lnTo>
                    <a:lnTo>
                      <a:pt x="364" y="827"/>
                    </a:lnTo>
                    <a:lnTo>
                      <a:pt x="378" y="835"/>
                    </a:lnTo>
                    <a:lnTo>
                      <a:pt x="393" y="841"/>
                    </a:lnTo>
                    <a:lnTo>
                      <a:pt x="401" y="845"/>
                    </a:lnTo>
                    <a:lnTo>
                      <a:pt x="409" y="847"/>
                    </a:lnTo>
                    <a:lnTo>
                      <a:pt x="424" y="853"/>
                    </a:lnTo>
                    <a:lnTo>
                      <a:pt x="432" y="855"/>
                    </a:lnTo>
                    <a:lnTo>
                      <a:pt x="440" y="857"/>
                    </a:lnTo>
                    <a:lnTo>
                      <a:pt x="449" y="859"/>
                    </a:lnTo>
                    <a:lnTo>
                      <a:pt x="457" y="861"/>
                    </a:lnTo>
                    <a:lnTo>
                      <a:pt x="474" y="864"/>
                    </a:lnTo>
                    <a:lnTo>
                      <a:pt x="491" y="866"/>
                    </a:lnTo>
                    <a:lnTo>
                      <a:pt x="508" y="867"/>
                    </a:lnTo>
                    <a:lnTo>
                      <a:pt x="525" y="868"/>
                    </a:lnTo>
                    <a:lnTo>
                      <a:pt x="542" y="867"/>
                    </a:lnTo>
                    <a:lnTo>
                      <a:pt x="559" y="866"/>
                    </a:lnTo>
                    <a:lnTo>
                      <a:pt x="568" y="865"/>
                    </a:lnTo>
                    <a:lnTo>
                      <a:pt x="576" y="864"/>
                    </a:lnTo>
                    <a:lnTo>
                      <a:pt x="593" y="861"/>
                    </a:lnTo>
                    <a:lnTo>
                      <a:pt x="602" y="859"/>
                    </a:lnTo>
                    <a:lnTo>
                      <a:pt x="610" y="857"/>
                    </a:lnTo>
                    <a:lnTo>
                      <a:pt x="626" y="853"/>
                    </a:lnTo>
                    <a:lnTo>
                      <a:pt x="641" y="847"/>
                    </a:lnTo>
                    <a:lnTo>
                      <a:pt x="657" y="841"/>
                    </a:lnTo>
                    <a:lnTo>
                      <a:pt x="664" y="838"/>
                    </a:lnTo>
                    <a:lnTo>
                      <a:pt x="672" y="835"/>
                    </a:lnTo>
                    <a:lnTo>
                      <a:pt x="679" y="831"/>
                    </a:lnTo>
                    <a:lnTo>
                      <a:pt x="686" y="827"/>
                    </a:lnTo>
                    <a:lnTo>
                      <a:pt x="700" y="819"/>
                    </a:lnTo>
                    <a:lnTo>
                      <a:pt x="714" y="809"/>
                    </a:lnTo>
                    <a:lnTo>
                      <a:pt x="727" y="800"/>
                    </a:lnTo>
                    <a:lnTo>
                      <a:pt x="740" y="790"/>
                    </a:lnTo>
                    <a:lnTo>
                      <a:pt x="753" y="780"/>
                    </a:lnTo>
                    <a:lnTo>
                      <a:pt x="764" y="768"/>
                    </a:lnTo>
                    <a:lnTo>
                      <a:pt x="776" y="757"/>
                    </a:lnTo>
                    <a:lnTo>
                      <a:pt x="781" y="751"/>
                    </a:lnTo>
                    <a:lnTo>
                      <a:pt x="786" y="745"/>
                    </a:lnTo>
                    <a:lnTo>
                      <a:pt x="796" y="732"/>
                    </a:lnTo>
                    <a:lnTo>
                      <a:pt x="805" y="718"/>
                    </a:lnTo>
                    <a:lnTo>
                      <a:pt x="814" y="704"/>
                    </a:lnTo>
                    <a:lnTo>
                      <a:pt x="822" y="690"/>
                    </a:lnTo>
                    <a:lnTo>
                      <a:pt x="830" y="676"/>
                    </a:lnTo>
                    <a:lnTo>
                      <a:pt x="836" y="661"/>
                    </a:lnTo>
                    <a:lnTo>
                      <a:pt x="840" y="653"/>
                    </a:lnTo>
                    <a:lnTo>
                      <a:pt x="842" y="646"/>
                    </a:lnTo>
                    <a:lnTo>
                      <a:pt x="848" y="629"/>
                    </a:lnTo>
                    <a:lnTo>
                      <a:pt x="850" y="621"/>
                    </a:lnTo>
                    <a:lnTo>
                      <a:pt x="852" y="613"/>
                    </a:lnTo>
                    <a:lnTo>
                      <a:pt x="854" y="605"/>
                    </a:lnTo>
                    <a:lnTo>
                      <a:pt x="856" y="597"/>
                    </a:lnTo>
                    <a:lnTo>
                      <a:pt x="859" y="580"/>
                    </a:lnTo>
                    <a:lnTo>
                      <a:pt x="861" y="563"/>
                    </a:lnTo>
                    <a:lnTo>
                      <a:pt x="862" y="545"/>
                    </a:lnTo>
                    <a:lnTo>
                      <a:pt x="863" y="528"/>
                    </a:lnTo>
                    <a:lnTo>
                      <a:pt x="862" y="511"/>
                    </a:lnTo>
                    <a:lnTo>
                      <a:pt x="861" y="494"/>
                    </a:lnTo>
                    <a:lnTo>
                      <a:pt x="860" y="485"/>
                    </a:lnTo>
                    <a:lnTo>
                      <a:pt x="859" y="477"/>
                    </a:lnTo>
                    <a:lnTo>
                      <a:pt x="856" y="459"/>
                    </a:lnTo>
                    <a:lnTo>
                      <a:pt x="854" y="451"/>
                    </a:lnTo>
                    <a:lnTo>
                      <a:pt x="852" y="443"/>
                    </a:lnTo>
                    <a:lnTo>
                      <a:pt x="848" y="427"/>
                    </a:lnTo>
                    <a:lnTo>
                      <a:pt x="842" y="412"/>
                    </a:lnTo>
                    <a:lnTo>
                      <a:pt x="836" y="396"/>
                    </a:lnTo>
                    <a:lnTo>
                      <a:pt x="833" y="389"/>
                    </a:lnTo>
                    <a:lnTo>
                      <a:pt x="830" y="380"/>
                    </a:lnTo>
                    <a:lnTo>
                      <a:pt x="826" y="373"/>
                    </a:lnTo>
                    <a:lnTo>
                      <a:pt x="822" y="366"/>
                    </a:lnTo>
                    <a:lnTo>
                      <a:pt x="814" y="352"/>
                    </a:lnTo>
                    <a:lnTo>
                      <a:pt x="805" y="338"/>
                    </a:lnTo>
                    <a:lnTo>
                      <a:pt x="796" y="325"/>
                    </a:lnTo>
                    <a:lnTo>
                      <a:pt x="786" y="312"/>
                    </a:lnTo>
                    <a:lnTo>
                      <a:pt x="776" y="300"/>
                    </a:lnTo>
                    <a:lnTo>
                      <a:pt x="764" y="288"/>
                    </a:lnTo>
                    <a:lnTo>
                      <a:pt x="753" y="276"/>
                    </a:lnTo>
                    <a:lnTo>
                      <a:pt x="747" y="271"/>
                    </a:lnTo>
                    <a:lnTo>
                      <a:pt x="740" y="266"/>
                    </a:lnTo>
                    <a:lnTo>
                      <a:pt x="727" y="256"/>
                    </a:lnTo>
                    <a:lnTo>
                      <a:pt x="714" y="247"/>
                    </a:lnTo>
                    <a:lnTo>
                      <a:pt x="700" y="238"/>
                    </a:lnTo>
                    <a:lnTo>
                      <a:pt x="686" y="230"/>
                    </a:lnTo>
                    <a:lnTo>
                      <a:pt x="672" y="222"/>
                    </a:lnTo>
                    <a:lnTo>
                      <a:pt x="657" y="216"/>
                    </a:lnTo>
                    <a:lnTo>
                      <a:pt x="649" y="212"/>
                    </a:lnTo>
                    <a:lnTo>
                      <a:pt x="641" y="209"/>
                    </a:lnTo>
                    <a:lnTo>
                      <a:pt x="626" y="203"/>
                    </a:lnTo>
                    <a:lnTo>
                      <a:pt x="618" y="201"/>
                    </a:lnTo>
                    <a:lnTo>
                      <a:pt x="610" y="199"/>
                    </a:lnTo>
                    <a:lnTo>
                      <a:pt x="602" y="197"/>
                    </a:lnTo>
                    <a:lnTo>
                      <a:pt x="593" y="195"/>
                    </a:lnTo>
                    <a:lnTo>
                      <a:pt x="576" y="192"/>
                    </a:lnTo>
                    <a:lnTo>
                      <a:pt x="559" y="190"/>
                    </a:lnTo>
                    <a:lnTo>
                      <a:pt x="542" y="189"/>
                    </a:lnTo>
                    <a:lnTo>
                      <a:pt x="525" y="188"/>
                    </a:lnTo>
                    <a:lnTo>
                      <a:pt x="508" y="189"/>
                    </a:lnTo>
                    <a:lnTo>
                      <a:pt x="491" y="190"/>
                    </a:lnTo>
                    <a:lnTo>
                      <a:pt x="482" y="191"/>
                    </a:lnTo>
                    <a:lnTo>
                      <a:pt x="474" y="192"/>
                    </a:lnTo>
                    <a:lnTo>
                      <a:pt x="457" y="195"/>
                    </a:lnTo>
                    <a:lnTo>
                      <a:pt x="449" y="197"/>
                    </a:lnTo>
                    <a:lnTo>
                      <a:pt x="440" y="199"/>
                    </a:lnTo>
                    <a:lnTo>
                      <a:pt x="424" y="203"/>
                    </a:lnTo>
                    <a:lnTo>
                      <a:pt x="409" y="209"/>
                    </a:lnTo>
                    <a:lnTo>
                      <a:pt x="393" y="216"/>
                    </a:lnTo>
                    <a:lnTo>
                      <a:pt x="386" y="219"/>
                    </a:lnTo>
                    <a:lnTo>
                      <a:pt x="378" y="222"/>
                    </a:lnTo>
                    <a:lnTo>
                      <a:pt x="371" y="226"/>
                    </a:lnTo>
                    <a:lnTo>
                      <a:pt x="364" y="230"/>
                    </a:lnTo>
                    <a:lnTo>
                      <a:pt x="350" y="238"/>
                    </a:lnTo>
                    <a:lnTo>
                      <a:pt x="336" y="247"/>
                    </a:lnTo>
                    <a:lnTo>
                      <a:pt x="323" y="256"/>
                    </a:lnTo>
                    <a:lnTo>
                      <a:pt x="310" y="266"/>
                    </a:lnTo>
                    <a:lnTo>
                      <a:pt x="298" y="276"/>
                    </a:lnTo>
                    <a:lnTo>
                      <a:pt x="286" y="288"/>
                    </a:lnTo>
                    <a:lnTo>
                      <a:pt x="274" y="300"/>
                    </a:lnTo>
                    <a:lnTo>
                      <a:pt x="269" y="306"/>
                    </a:lnTo>
                    <a:lnTo>
                      <a:pt x="264" y="312"/>
                    </a:lnTo>
                    <a:lnTo>
                      <a:pt x="254" y="325"/>
                    </a:lnTo>
                    <a:lnTo>
                      <a:pt x="245" y="338"/>
                    </a:lnTo>
                    <a:lnTo>
                      <a:pt x="236" y="352"/>
                    </a:lnTo>
                    <a:lnTo>
                      <a:pt x="228" y="366"/>
                    </a:lnTo>
                    <a:lnTo>
                      <a:pt x="220" y="380"/>
                    </a:lnTo>
                    <a:lnTo>
                      <a:pt x="214" y="396"/>
                    </a:lnTo>
                    <a:lnTo>
                      <a:pt x="211" y="404"/>
                    </a:lnTo>
                    <a:lnTo>
                      <a:pt x="208" y="412"/>
                    </a:lnTo>
                    <a:lnTo>
                      <a:pt x="202" y="427"/>
                    </a:lnTo>
                    <a:lnTo>
                      <a:pt x="200" y="435"/>
                    </a:lnTo>
                    <a:lnTo>
                      <a:pt x="198" y="443"/>
                    </a:lnTo>
                    <a:lnTo>
                      <a:pt x="196" y="451"/>
                    </a:lnTo>
                    <a:lnTo>
                      <a:pt x="194" y="459"/>
                    </a:lnTo>
                    <a:lnTo>
                      <a:pt x="191" y="477"/>
                    </a:lnTo>
                    <a:lnTo>
                      <a:pt x="189" y="494"/>
                    </a:lnTo>
                    <a:lnTo>
                      <a:pt x="188" y="511"/>
                    </a:lnTo>
                    <a:lnTo>
                      <a:pt x="187" y="528"/>
                    </a:lnTo>
                    <a:close/>
                    <a:moveTo>
                      <a:pt x="887" y="917"/>
                    </a:moveTo>
                    <a:lnTo>
                      <a:pt x="820" y="893"/>
                    </a:lnTo>
                    <a:lnTo>
                      <a:pt x="800" y="909"/>
                    </a:lnTo>
                    <a:lnTo>
                      <a:pt x="780" y="923"/>
                    </a:lnTo>
                    <a:lnTo>
                      <a:pt x="781" y="996"/>
                    </a:lnTo>
                    <a:lnTo>
                      <a:pt x="766" y="1003"/>
                    </a:lnTo>
                    <a:lnTo>
                      <a:pt x="751" y="1011"/>
                    </a:lnTo>
                    <a:lnTo>
                      <a:pt x="693" y="967"/>
                    </a:lnTo>
                    <a:lnTo>
                      <a:pt x="670" y="975"/>
                    </a:lnTo>
                    <a:lnTo>
                      <a:pt x="658" y="979"/>
                    </a:lnTo>
                    <a:lnTo>
                      <a:pt x="646" y="982"/>
                    </a:lnTo>
                    <a:lnTo>
                      <a:pt x="625" y="1051"/>
                    </a:lnTo>
                    <a:lnTo>
                      <a:pt x="591" y="1057"/>
                    </a:lnTo>
                    <a:lnTo>
                      <a:pt x="550" y="998"/>
                    </a:lnTo>
                    <a:lnTo>
                      <a:pt x="525" y="999"/>
                    </a:lnTo>
                    <a:lnTo>
                      <a:pt x="500" y="998"/>
                    </a:lnTo>
                    <a:lnTo>
                      <a:pt x="459" y="1057"/>
                    </a:lnTo>
                    <a:lnTo>
                      <a:pt x="442" y="1054"/>
                    </a:lnTo>
                    <a:lnTo>
                      <a:pt x="425" y="1051"/>
                    </a:lnTo>
                    <a:lnTo>
                      <a:pt x="404" y="982"/>
                    </a:lnTo>
                    <a:lnTo>
                      <a:pt x="380" y="975"/>
                    </a:lnTo>
                    <a:lnTo>
                      <a:pt x="369" y="971"/>
                    </a:lnTo>
                    <a:lnTo>
                      <a:pt x="357" y="967"/>
                    </a:lnTo>
                    <a:lnTo>
                      <a:pt x="300" y="1011"/>
                    </a:lnTo>
                    <a:lnTo>
                      <a:pt x="284" y="1003"/>
                    </a:lnTo>
                    <a:lnTo>
                      <a:pt x="269" y="996"/>
                    </a:lnTo>
                    <a:lnTo>
                      <a:pt x="270" y="923"/>
                    </a:lnTo>
                    <a:lnTo>
                      <a:pt x="250" y="909"/>
                    </a:lnTo>
                    <a:lnTo>
                      <a:pt x="240" y="902"/>
                    </a:lnTo>
                    <a:lnTo>
                      <a:pt x="230" y="893"/>
                    </a:lnTo>
                    <a:lnTo>
                      <a:pt x="163" y="917"/>
                    </a:lnTo>
                    <a:lnTo>
                      <a:pt x="151" y="905"/>
                    </a:lnTo>
                    <a:lnTo>
                      <a:pt x="138" y="892"/>
                    </a:lnTo>
                    <a:lnTo>
                      <a:pt x="162" y="825"/>
                    </a:lnTo>
                    <a:lnTo>
                      <a:pt x="147" y="804"/>
                    </a:lnTo>
                    <a:lnTo>
                      <a:pt x="132" y="784"/>
                    </a:lnTo>
                    <a:lnTo>
                      <a:pt x="61" y="785"/>
                    </a:lnTo>
                    <a:lnTo>
                      <a:pt x="53" y="770"/>
                    </a:lnTo>
                    <a:lnTo>
                      <a:pt x="45" y="755"/>
                    </a:lnTo>
                    <a:lnTo>
                      <a:pt x="88" y="697"/>
                    </a:lnTo>
                    <a:lnTo>
                      <a:pt x="80" y="674"/>
                    </a:lnTo>
                    <a:lnTo>
                      <a:pt x="76" y="662"/>
                    </a:lnTo>
                    <a:lnTo>
                      <a:pt x="73" y="650"/>
                    </a:lnTo>
                    <a:lnTo>
                      <a:pt x="5" y="628"/>
                    </a:lnTo>
                    <a:lnTo>
                      <a:pt x="0" y="595"/>
                    </a:lnTo>
                    <a:lnTo>
                      <a:pt x="58" y="553"/>
                    </a:lnTo>
                    <a:lnTo>
                      <a:pt x="57" y="528"/>
                    </a:lnTo>
                    <a:lnTo>
                      <a:pt x="58" y="503"/>
                    </a:lnTo>
                    <a:lnTo>
                      <a:pt x="0" y="461"/>
                    </a:lnTo>
                    <a:lnTo>
                      <a:pt x="2" y="445"/>
                    </a:lnTo>
                    <a:lnTo>
                      <a:pt x="5" y="428"/>
                    </a:lnTo>
                    <a:lnTo>
                      <a:pt x="73" y="407"/>
                    </a:lnTo>
                    <a:lnTo>
                      <a:pt x="80" y="382"/>
                    </a:lnTo>
                    <a:lnTo>
                      <a:pt x="84" y="371"/>
                    </a:lnTo>
                    <a:lnTo>
                      <a:pt x="88" y="359"/>
                    </a:lnTo>
                    <a:lnTo>
                      <a:pt x="45" y="302"/>
                    </a:lnTo>
                    <a:lnTo>
                      <a:pt x="53" y="286"/>
                    </a:lnTo>
                    <a:lnTo>
                      <a:pt x="61" y="271"/>
                    </a:lnTo>
                    <a:lnTo>
                      <a:pt x="132" y="272"/>
                    </a:lnTo>
                    <a:lnTo>
                      <a:pt x="147" y="252"/>
                    </a:lnTo>
                    <a:lnTo>
                      <a:pt x="154" y="242"/>
                    </a:lnTo>
                    <a:lnTo>
                      <a:pt x="162" y="232"/>
                    </a:lnTo>
                    <a:lnTo>
                      <a:pt x="138" y="164"/>
                    </a:lnTo>
                    <a:lnTo>
                      <a:pt x="151" y="152"/>
                    </a:lnTo>
                    <a:lnTo>
                      <a:pt x="163" y="140"/>
                    </a:lnTo>
                    <a:lnTo>
                      <a:pt x="230" y="163"/>
                    </a:lnTo>
                    <a:lnTo>
                      <a:pt x="250" y="148"/>
                    </a:lnTo>
                    <a:lnTo>
                      <a:pt x="270" y="134"/>
                    </a:lnTo>
                    <a:lnTo>
                      <a:pt x="269" y="62"/>
                    </a:lnTo>
                    <a:lnTo>
                      <a:pt x="284" y="54"/>
                    </a:lnTo>
                    <a:lnTo>
                      <a:pt x="300" y="46"/>
                    </a:lnTo>
                    <a:lnTo>
                      <a:pt x="357" y="89"/>
                    </a:lnTo>
                    <a:lnTo>
                      <a:pt x="380" y="81"/>
                    </a:lnTo>
                    <a:lnTo>
                      <a:pt x="392" y="77"/>
                    </a:lnTo>
                    <a:lnTo>
                      <a:pt x="404" y="74"/>
                    </a:lnTo>
                    <a:lnTo>
                      <a:pt x="425" y="5"/>
                    </a:lnTo>
                    <a:lnTo>
                      <a:pt x="459" y="0"/>
                    </a:lnTo>
                    <a:lnTo>
                      <a:pt x="500" y="59"/>
                    </a:lnTo>
                    <a:lnTo>
                      <a:pt x="525" y="58"/>
                    </a:lnTo>
                    <a:lnTo>
                      <a:pt x="550" y="59"/>
                    </a:lnTo>
                    <a:lnTo>
                      <a:pt x="591" y="0"/>
                    </a:lnTo>
                    <a:lnTo>
                      <a:pt x="608" y="2"/>
                    </a:lnTo>
                    <a:lnTo>
                      <a:pt x="625" y="5"/>
                    </a:lnTo>
                    <a:lnTo>
                      <a:pt x="646" y="74"/>
                    </a:lnTo>
                    <a:lnTo>
                      <a:pt x="670" y="81"/>
                    </a:lnTo>
                    <a:lnTo>
                      <a:pt x="682" y="85"/>
                    </a:lnTo>
                    <a:lnTo>
                      <a:pt x="693" y="89"/>
                    </a:lnTo>
                    <a:lnTo>
                      <a:pt x="751" y="46"/>
                    </a:lnTo>
                    <a:lnTo>
                      <a:pt x="766" y="54"/>
                    </a:lnTo>
                    <a:lnTo>
                      <a:pt x="781" y="62"/>
                    </a:lnTo>
                    <a:lnTo>
                      <a:pt x="780" y="134"/>
                    </a:lnTo>
                    <a:lnTo>
                      <a:pt x="800" y="148"/>
                    </a:lnTo>
                    <a:lnTo>
                      <a:pt x="810" y="155"/>
                    </a:lnTo>
                    <a:lnTo>
                      <a:pt x="820" y="163"/>
                    </a:lnTo>
                    <a:lnTo>
                      <a:pt x="887" y="140"/>
                    </a:lnTo>
                    <a:lnTo>
                      <a:pt x="900" y="152"/>
                    </a:lnTo>
                    <a:lnTo>
                      <a:pt x="912" y="164"/>
                    </a:lnTo>
                    <a:lnTo>
                      <a:pt x="888" y="232"/>
                    </a:lnTo>
                    <a:lnTo>
                      <a:pt x="904" y="252"/>
                    </a:lnTo>
                    <a:lnTo>
                      <a:pt x="918" y="272"/>
                    </a:lnTo>
                    <a:lnTo>
                      <a:pt x="990" y="271"/>
                    </a:lnTo>
                    <a:lnTo>
                      <a:pt x="997" y="286"/>
                    </a:lnTo>
                    <a:lnTo>
                      <a:pt x="1005" y="302"/>
                    </a:lnTo>
                    <a:lnTo>
                      <a:pt x="962" y="359"/>
                    </a:lnTo>
                    <a:lnTo>
                      <a:pt x="970" y="382"/>
                    </a:lnTo>
                    <a:lnTo>
                      <a:pt x="974" y="395"/>
                    </a:lnTo>
                    <a:lnTo>
                      <a:pt x="977" y="407"/>
                    </a:lnTo>
                    <a:lnTo>
                      <a:pt x="1045" y="428"/>
                    </a:lnTo>
                    <a:lnTo>
                      <a:pt x="1052" y="461"/>
                    </a:lnTo>
                    <a:lnTo>
                      <a:pt x="992" y="503"/>
                    </a:lnTo>
                    <a:lnTo>
                      <a:pt x="993" y="528"/>
                    </a:lnTo>
                    <a:lnTo>
                      <a:pt x="992" y="553"/>
                    </a:lnTo>
                    <a:lnTo>
                      <a:pt x="1052" y="595"/>
                    </a:lnTo>
                    <a:lnTo>
                      <a:pt x="1049" y="611"/>
                    </a:lnTo>
                    <a:lnTo>
                      <a:pt x="1045" y="628"/>
                    </a:lnTo>
                    <a:lnTo>
                      <a:pt x="977" y="650"/>
                    </a:lnTo>
                    <a:lnTo>
                      <a:pt x="970" y="674"/>
                    </a:lnTo>
                    <a:lnTo>
                      <a:pt x="966" y="686"/>
                    </a:lnTo>
                    <a:lnTo>
                      <a:pt x="962" y="697"/>
                    </a:lnTo>
                    <a:lnTo>
                      <a:pt x="1005" y="755"/>
                    </a:lnTo>
                    <a:lnTo>
                      <a:pt x="997" y="770"/>
                    </a:lnTo>
                    <a:lnTo>
                      <a:pt x="990" y="785"/>
                    </a:lnTo>
                    <a:lnTo>
                      <a:pt x="918" y="784"/>
                    </a:lnTo>
                    <a:lnTo>
                      <a:pt x="904" y="804"/>
                    </a:lnTo>
                    <a:lnTo>
                      <a:pt x="897" y="814"/>
                    </a:lnTo>
                    <a:lnTo>
                      <a:pt x="888" y="825"/>
                    </a:lnTo>
                    <a:lnTo>
                      <a:pt x="912" y="892"/>
                    </a:lnTo>
                    <a:lnTo>
                      <a:pt x="900" y="905"/>
                    </a:lnTo>
                    <a:lnTo>
                      <a:pt x="887" y="917"/>
                    </a:lnTo>
                    <a:close/>
                  </a:path>
                </a:pathLst>
              </a:custGeom>
              <a:grpFill/>
              <a:ln w="6350">
                <a:solidFill>
                  <a:schemeClr val="tx2">
                    <a:lumMod val="20000"/>
                    <a:lumOff val="80000"/>
                  </a:schemeClr>
                </a:solidFill>
                <a:round/>
                <a:headEnd/>
                <a:tailEnd/>
              </a:ln>
              <a:effectLst/>
            </p:spPr>
            <p:txBody>
              <a:bodyPr/>
              <a:lstStyle/>
              <a:p>
                <a:pPr>
                  <a:defRPr/>
                </a:pPr>
                <a:endParaRPr lang="zh-CN" altLang="en-US">
                  <a:latin typeface="Arial" charset="0"/>
                </a:endParaRPr>
              </a:p>
            </p:txBody>
          </p:sp>
        </p:grpSp>
        <p:grpSp>
          <p:nvGrpSpPr>
            <p:cNvPr id="19" name="组合 41"/>
            <p:cNvGrpSpPr>
              <a:grpSpLocks/>
            </p:cNvGrpSpPr>
            <p:nvPr/>
          </p:nvGrpSpPr>
          <p:grpSpPr bwMode="auto">
            <a:xfrm rot="5400000">
              <a:off x="5220072" y="2780928"/>
              <a:ext cx="1357322" cy="1357322"/>
              <a:chOff x="2714612" y="2357430"/>
              <a:chExt cx="1643074" cy="1643074"/>
            </a:xfrm>
          </p:grpSpPr>
          <p:pic>
            <p:nvPicPr>
              <p:cNvPr id="33" name="Picture 6" descr="C:\Users\Administrator\Desktop\2016.3 电建国际PPT\logo\4logo-05.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2928926" y="2571744"/>
                <a:ext cx="1214446" cy="1214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 name="Freeform 4"/>
              <p:cNvSpPr>
                <a:spLocks noEditPoints="1"/>
              </p:cNvSpPr>
              <p:nvPr/>
            </p:nvSpPr>
            <p:spPr bwMode="auto">
              <a:xfrm>
                <a:off x="2714389" y="2357673"/>
                <a:ext cx="1643298" cy="1643064"/>
              </a:xfrm>
              <a:custGeom>
                <a:avLst/>
                <a:gdLst>
                  <a:gd name="T0" fmla="*/ 2147483647 w 1052"/>
                  <a:gd name="T1" fmla="*/ 2147483647 h 1057"/>
                  <a:gd name="T2" fmla="*/ 2147483647 w 1052"/>
                  <a:gd name="T3" fmla="*/ 2147483647 h 1057"/>
                  <a:gd name="T4" fmla="*/ 2147483647 w 1052"/>
                  <a:gd name="T5" fmla="*/ 2147483647 h 1057"/>
                  <a:gd name="T6" fmla="*/ 2147483647 w 1052"/>
                  <a:gd name="T7" fmla="*/ 2147483647 h 1057"/>
                  <a:gd name="T8" fmla="*/ 2147483647 w 1052"/>
                  <a:gd name="T9" fmla="*/ 2147483647 h 1057"/>
                  <a:gd name="T10" fmla="*/ 2147483647 w 1052"/>
                  <a:gd name="T11" fmla="*/ 2147483647 h 1057"/>
                  <a:gd name="T12" fmla="*/ 2147483647 w 1052"/>
                  <a:gd name="T13" fmla="*/ 2147483647 h 1057"/>
                  <a:gd name="T14" fmla="*/ 2147483647 w 1052"/>
                  <a:gd name="T15" fmla="*/ 2147483647 h 1057"/>
                  <a:gd name="T16" fmla="*/ 2147483647 w 1052"/>
                  <a:gd name="T17" fmla="*/ 2147483647 h 1057"/>
                  <a:gd name="T18" fmla="*/ 2147483647 w 1052"/>
                  <a:gd name="T19" fmla="*/ 2147483647 h 1057"/>
                  <a:gd name="T20" fmla="*/ 2147483647 w 1052"/>
                  <a:gd name="T21" fmla="*/ 2147483647 h 1057"/>
                  <a:gd name="T22" fmla="*/ 2147483647 w 1052"/>
                  <a:gd name="T23" fmla="*/ 2147483647 h 1057"/>
                  <a:gd name="T24" fmla="*/ 2147483647 w 1052"/>
                  <a:gd name="T25" fmla="*/ 2147483647 h 1057"/>
                  <a:gd name="T26" fmla="*/ 2147483647 w 1052"/>
                  <a:gd name="T27" fmla="*/ 2147483647 h 1057"/>
                  <a:gd name="T28" fmla="*/ 2147483647 w 1052"/>
                  <a:gd name="T29" fmla="*/ 2147483647 h 1057"/>
                  <a:gd name="T30" fmla="*/ 2147483647 w 1052"/>
                  <a:gd name="T31" fmla="*/ 2147483647 h 1057"/>
                  <a:gd name="T32" fmla="*/ 2147483647 w 1052"/>
                  <a:gd name="T33" fmla="*/ 2147483647 h 1057"/>
                  <a:gd name="T34" fmla="*/ 2147483647 w 1052"/>
                  <a:gd name="T35" fmla="*/ 2147483647 h 1057"/>
                  <a:gd name="T36" fmla="*/ 2147483647 w 1052"/>
                  <a:gd name="T37" fmla="*/ 2147483647 h 1057"/>
                  <a:gd name="T38" fmla="*/ 2147483647 w 1052"/>
                  <a:gd name="T39" fmla="*/ 2147483647 h 1057"/>
                  <a:gd name="T40" fmla="*/ 2147483647 w 1052"/>
                  <a:gd name="T41" fmla="*/ 2147483647 h 1057"/>
                  <a:gd name="T42" fmla="*/ 2147483647 w 1052"/>
                  <a:gd name="T43" fmla="*/ 2147483647 h 1057"/>
                  <a:gd name="T44" fmla="*/ 2147483647 w 1052"/>
                  <a:gd name="T45" fmla="*/ 2147483647 h 1057"/>
                  <a:gd name="T46" fmla="*/ 2147483647 w 1052"/>
                  <a:gd name="T47" fmla="*/ 2147483647 h 1057"/>
                  <a:gd name="T48" fmla="*/ 2147483647 w 1052"/>
                  <a:gd name="T49" fmla="*/ 2147483647 h 1057"/>
                  <a:gd name="T50" fmla="*/ 2147483647 w 1052"/>
                  <a:gd name="T51" fmla="*/ 2147483647 h 1057"/>
                  <a:gd name="T52" fmla="*/ 2147483647 w 1052"/>
                  <a:gd name="T53" fmla="*/ 2147483647 h 1057"/>
                  <a:gd name="T54" fmla="*/ 2147483647 w 1052"/>
                  <a:gd name="T55" fmla="*/ 2147483647 h 1057"/>
                  <a:gd name="T56" fmla="*/ 2147483647 w 1052"/>
                  <a:gd name="T57" fmla="*/ 2147483647 h 1057"/>
                  <a:gd name="T58" fmla="*/ 2147483647 w 1052"/>
                  <a:gd name="T59" fmla="*/ 2147483647 h 1057"/>
                  <a:gd name="T60" fmla="*/ 2147483647 w 1052"/>
                  <a:gd name="T61" fmla="*/ 2147483647 h 1057"/>
                  <a:gd name="T62" fmla="*/ 2147483647 w 1052"/>
                  <a:gd name="T63" fmla="*/ 2147483647 h 1057"/>
                  <a:gd name="T64" fmla="*/ 2147483647 w 1052"/>
                  <a:gd name="T65" fmla="*/ 2147483647 h 1057"/>
                  <a:gd name="T66" fmla="*/ 2147483647 w 1052"/>
                  <a:gd name="T67" fmla="*/ 2147483647 h 1057"/>
                  <a:gd name="T68" fmla="*/ 2147483647 w 1052"/>
                  <a:gd name="T69" fmla="*/ 2147483647 h 1057"/>
                  <a:gd name="T70" fmla="*/ 2147483647 w 1052"/>
                  <a:gd name="T71" fmla="*/ 2147483647 h 1057"/>
                  <a:gd name="T72" fmla="*/ 2147483647 w 1052"/>
                  <a:gd name="T73" fmla="*/ 2147483647 h 1057"/>
                  <a:gd name="T74" fmla="*/ 2147483647 w 1052"/>
                  <a:gd name="T75" fmla="*/ 2147483647 h 1057"/>
                  <a:gd name="T76" fmla="*/ 2147483647 w 1052"/>
                  <a:gd name="T77" fmla="*/ 2147483647 h 1057"/>
                  <a:gd name="T78" fmla="*/ 2147483647 w 1052"/>
                  <a:gd name="T79" fmla="*/ 2147483647 h 1057"/>
                  <a:gd name="T80" fmla="*/ 2147483647 w 1052"/>
                  <a:gd name="T81" fmla="*/ 2147483647 h 1057"/>
                  <a:gd name="T82" fmla="*/ 0 w 1052"/>
                  <a:gd name="T83" fmla="*/ 2147483647 h 1057"/>
                  <a:gd name="T84" fmla="*/ 2147483647 w 1052"/>
                  <a:gd name="T85" fmla="*/ 2147483647 h 1057"/>
                  <a:gd name="T86" fmla="*/ 2147483647 w 1052"/>
                  <a:gd name="T87" fmla="*/ 2147483647 h 1057"/>
                  <a:gd name="T88" fmla="*/ 2147483647 w 1052"/>
                  <a:gd name="T89" fmla="*/ 2147483647 h 1057"/>
                  <a:gd name="T90" fmla="*/ 2147483647 w 1052"/>
                  <a:gd name="T91" fmla="*/ 2147483647 h 1057"/>
                  <a:gd name="T92" fmla="*/ 2147483647 w 1052"/>
                  <a:gd name="T93" fmla="*/ 2147483647 h 1057"/>
                  <a:gd name="T94" fmla="*/ 2147483647 w 1052"/>
                  <a:gd name="T95" fmla="*/ 2147483647 h 1057"/>
                  <a:gd name="T96" fmla="*/ 2147483647 w 1052"/>
                  <a:gd name="T97" fmla="*/ 2147483647 h 1057"/>
                  <a:gd name="T98" fmla="*/ 2147483647 w 1052"/>
                  <a:gd name="T99" fmla="*/ 2147483647 h 1057"/>
                  <a:gd name="T100" fmla="*/ 2147483647 w 1052"/>
                  <a:gd name="T101" fmla="*/ 2147483647 h 1057"/>
                  <a:gd name="T102" fmla="*/ 2147483647 w 1052"/>
                  <a:gd name="T103" fmla="*/ 2147483647 h 1057"/>
                  <a:gd name="T104" fmla="*/ 2147483647 w 1052"/>
                  <a:gd name="T105" fmla="*/ 2147483647 h 1057"/>
                  <a:gd name="T106" fmla="*/ 2147483647 w 1052"/>
                  <a:gd name="T107" fmla="*/ 2147483647 h 1057"/>
                  <a:gd name="T108" fmla="*/ 2147483647 w 1052"/>
                  <a:gd name="T109" fmla="*/ 2147483647 h 1057"/>
                  <a:gd name="T110" fmla="*/ 2147483647 w 1052"/>
                  <a:gd name="T111" fmla="*/ 2147483647 h 1057"/>
                  <a:gd name="T112" fmla="*/ 2147483647 w 1052"/>
                  <a:gd name="T113" fmla="*/ 2147483647 h 1057"/>
                  <a:gd name="T114" fmla="*/ 2147483647 w 1052"/>
                  <a:gd name="T115" fmla="*/ 2147483647 h 1057"/>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1052" h="1057">
                    <a:moveTo>
                      <a:pt x="187" y="528"/>
                    </a:moveTo>
                    <a:lnTo>
                      <a:pt x="188" y="545"/>
                    </a:lnTo>
                    <a:lnTo>
                      <a:pt x="189" y="563"/>
                    </a:lnTo>
                    <a:lnTo>
                      <a:pt x="190" y="572"/>
                    </a:lnTo>
                    <a:lnTo>
                      <a:pt x="191" y="580"/>
                    </a:lnTo>
                    <a:lnTo>
                      <a:pt x="194" y="597"/>
                    </a:lnTo>
                    <a:lnTo>
                      <a:pt x="196" y="605"/>
                    </a:lnTo>
                    <a:lnTo>
                      <a:pt x="198" y="613"/>
                    </a:lnTo>
                    <a:lnTo>
                      <a:pt x="202" y="629"/>
                    </a:lnTo>
                    <a:lnTo>
                      <a:pt x="208" y="646"/>
                    </a:lnTo>
                    <a:lnTo>
                      <a:pt x="214" y="661"/>
                    </a:lnTo>
                    <a:lnTo>
                      <a:pt x="217" y="668"/>
                    </a:lnTo>
                    <a:lnTo>
                      <a:pt x="220" y="676"/>
                    </a:lnTo>
                    <a:lnTo>
                      <a:pt x="224" y="683"/>
                    </a:lnTo>
                    <a:lnTo>
                      <a:pt x="228" y="690"/>
                    </a:lnTo>
                    <a:lnTo>
                      <a:pt x="236" y="704"/>
                    </a:lnTo>
                    <a:lnTo>
                      <a:pt x="245" y="718"/>
                    </a:lnTo>
                    <a:lnTo>
                      <a:pt x="254" y="732"/>
                    </a:lnTo>
                    <a:lnTo>
                      <a:pt x="264" y="745"/>
                    </a:lnTo>
                    <a:lnTo>
                      <a:pt x="274" y="757"/>
                    </a:lnTo>
                    <a:lnTo>
                      <a:pt x="286" y="768"/>
                    </a:lnTo>
                    <a:lnTo>
                      <a:pt x="298" y="780"/>
                    </a:lnTo>
                    <a:lnTo>
                      <a:pt x="304" y="785"/>
                    </a:lnTo>
                    <a:lnTo>
                      <a:pt x="310" y="790"/>
                    </a:lnTo>
                    <a:lnTo>
                      <a:pt x="323" y="800"/>
                    </a:lnTo>
                    <a:lnTo>
                      <a:pt x="336" y="809"/>
                    </a:lnTo>
                    <a:lnTo>
                      <a:pt x="350" y="819"/>
                    </a:lnTo>
                    <a:lnTo>
                      <a:pt x="364" y="827"/>
                    </a:lnTo>
                    <a:lnTo>
                      <a:pt x="378" y="835"/>
                    </a:lnTo>
                    <a:lnTo>
                      <a:pt x="393" y="841"/>
                    </a:lnTo>
                    <a:lnTo>
                      <a:pt x="401" y="845"/>
                    </a:lnTo>
                    <a:lnTo>
                      <a:pt x="409" y="847"/>
                    </a:lnTo>
                    <a:lnTo>
                      <a:pt x="424" y="853"/>
                    </a:lnTo>
                    <a:lnTo>
                      <a:pt x="432" y="855"/>
                    </a:lnTo>
                    <a:lnTo>
                      <a:pt x="440" y="857"/>
                    </a:lnTo>
                    <a:lnTo>
                      <a:pt x="449" y="859"/>
                    </a:lnTo>
                    <a:lnTo>
                      <a:pt x="457" y="861"/>
                    </a:lnTo>
                    <a:lnTo>
                      <a:pt x="474" y="864"/>
                    </a:lnTo>
                    <a:lnTo>
                      <a:pt x="491" y="866"/>
                    </a:lnTo>
                    <a:lnTo>
                      <a:pt x="508" y="867"/>
                    </a:lnTo>
                    <a:lnTo>
                      <a:pt x="525" y="868"/>
                    </a:lnTo>
                    <a:lnTo>
                      <a:pt x="542" y="867"/>
                    </a:lnTo>
                    <a:lnTo>
                      <a:pt x="559" y="866"/>
                    </a:lnTo>
                    <a:lnTo>
                      <a:pt x="568" y="865"/>
                    </a:lnTo>
                    <a:lnTo>
                      <a:pt x="576" y="864"/>
                    </a:lnTo>
                    <a:lnTo>
                      <a:pt x="593" y="861"/>
                    </a:lnTo>
                    <a:lnTo>
                      <a:pt x="602" y="859"/>
                    </a:lnTo>
                    <a:lnTo>
                      <a:pt x="610" y="857"/>
                    </a:lnTo>
                    <a:lnTo>
                      <a:pt x="626" y="853"/>
                    </a:lnTo>
                    <a:lnTo>
                      <a:pt x="641" y="847"/>
                    </a:lnTo>
                    <a:lnTo>
                      <a:pt x="657" y="841"/>
                    </a:lnTo>
                    <a:lnTo>
                      <a:pt x="664" y="838"/>
                    </a:lnTo>
                    <a:lnTo>
                      <a:pt x="672" y="835"/>
                    </a:lnTo>
                    <a:lnTo>
                      <a:pt x="679" y="831"/>
                    </a:lnTo>
                    <a:lnTo>
                      <a:pt x="686" y="827"/>
                    </a:lnTo>
                    <a:lnTo>
                      <a:pt x="700" y="819"/>
                    </a:lnTo>
                    <a:lnTo>
                      <a:pt x="714" y="809"/>
                    </a:lnTo>
                    <a:lnTo>
                      <a:pt x="727" y="800"/>
                    </a:lnTo>
                    <a:lnTo>
                      <a:pt x="740" y="790"/>
                    </a:lnTo>
                    <a:lnTo>
                      <a:pt x="753" y="780"/>
                    </a:lnTo>
                    <a:lnTo>
                      <a:pt x="764" y="768"/>
                    </a:lnTo>
                    <a:lnTo>
                      <a:pt x="776" y="757"/>
                    </a:lnTo>
                    <a:lnTo>
                      <a:pt x="781" y="751"/>
                    </a:lnTo>
                    <a:lnTo>
                      <a:pt x="786" y="745"/>
                    </a:lnTo>
                    <a:lnTo>
                      <a:pt x="796" y="732"/>
                    </a:lnTo>
                    <a:lnTo>
                      <a:pt x="805" y="718"/>
                    </a:lnTo>
                    <a:lnTo>
                      <a:pt x="814" y="704"/>
                    </a:lnTo>
                    <a:lnTo>
                      <a:pt x="822" y="690"/>
                    </a:lnTo>
                    <a:lnTo>
                      <a:pt x="830" y="676"/>
                    </a:lnTo>
                    <a:lnTo>
                      <a:pt x="836" y="661"/>
                    </a:lnTo>
                    <a:lnTo>
                      <a:pt x="840" y="653"/>
                    </a:lnTo>
                    <a:lnTo>
                      <a:pt x="842" y="646"/>
                    </a:lnTo>
                    <a:lnTo>
                      <a:pt x="848" y="629"/>
                    </a:lnTo>
                    <a:lnTo>
                      <a:pt x="850" y="621"/>
                    </a:lnTo>
                    <a:lnTo>
                      <a:pt x="852" y="613"/>
                    </a:lnTo>
                    <a:lnTo>
                      <a:pt x="854" y="605"/>
                    </a:lnTo>
                    <a:lnTo>
                      <a:pt x="856" y="597"/>
                    </a:lnTo>
                    <a:lnTo>
                      <a:pt x="859" y="580"/>
                    </a:lnTo>
                    <a:lnTo>
                      <a:pt x="861" y="563"/>
                    </a:lnTo>
                    <a:lnTo>
                      <a:pt x="862" y="545"/>
                    </a:lnTo>
                    <a:lnTo>
                      <a:pt x="863" y="528"/>
                    </a:lnTo>
                    <a:lnTo>
                      <a:pt x="862" y="511"/>
                    </a:lnTo>
                    <a:lnTo>
                      <a:pt x="861" y="494"/>
                    </a:lnTo>
                    <a:lnTo>
                      <a:pt x="860" y="485"/>
                    </a:lnTo>
                    <a:lnTo>
                      <a:pt x="859" y="477"/>
                    </a:lnTo>
                    <a:lnTo>
                      <a:pt x="856" y="459"/>
                    </a:lnTo>
                    <a:lnTo>
                      <a:pt x="854" y="451"/>
                    </a:lnTo>
                    <a:lnTo>
                      <a:pt x="852" y="443"/>
                    </a:lnTo>
                    <a:lnTo>
                      <a:pt x="848" y="427"/>
                    </a:lnTo>
                    <a:lnTo>
                      <a:pt x="842" y="412"/>
                    </a:lnTo>
                    <a:lnTo>
                      <a:pt x="836" y="396"/>
                    </a:lnTo>
                    <a:lnTo>
                      <a:pt x="833" y="389"/>
                    </a:lnTo>
                    <a:lnTo>
                      <a:pt x="830" y="380"/>
                    </a:lnTo>
                    <a:lnTo>
                      <a:pt x="826" y="373"/>
                    </a:lnTo>
                    <a:lnTo>
                      <a:pt x="822" y="366"/>
                    </a:lnTo>
                    <a:lnTo>
                      <a:pt x="814" y="352"/>
                    </a:lnTo>
                    <a:lnTo>
                      <a:pt x="805" y="338"/>
                    </a:lnTo>
                    <a:lnTo>
                      <a:pt x="796" y="325"/>
                    </a:lnTo>
                    <a:lnTo>
                      <a:pt x="786" y="312"/>
                    </a:lnTo>
                    <a:lnTo>
                      <a:pt x="776" y="300"/>
                    </a:lnTo>
                    <a:lnTo>
                      <a:pt x="764" y="288"/>
                    </a:lnTo>
                    <a:lnTo>
                      <a:pt x="753" y="276"/>
                    </a:lnTo>
                    <a:lnTo>
                      <a:pt x="747" y="271"/>
                    </a:lnTo>
                    <a:lnTo>
                      <a:pt x="740" y="266"/>
                    </a:lnTo>
                    <a:lnTo>
                      <a:pt x="727" y="256"/>
                    </a:lnTo>
                    <a:lnTo>
                      <a:pt x="714" y="247"/>
                    </a:lnTo>
                    <a:lnTo>
                      <a:pt x="700" y="238"/>
                    </a:lnTo>
                    <a:lnTo>
                      <a:pt x="686" y="230"/>
                    </a:lnTo>
                    <a:lnTo>
                      <a:pt x="672" y="222"/>
                    </a:lnTo>
                    <a:lnTo>
                      <a:pt x="657" y="216"/>
                    </a:lnTo>
                    <a:lnTo>
                      <a:pt x="649" y="212"/>
                    </a:lnTo>
                    <a:lnTo>
                      <a:pt x="641" y="209"/>
                    </a:lnTo>
                    <a:lnTo>
                      <a:pt x="626" y="203"/>
                    </a:lnTo>
                    <a:lnTo>
                      <a:pt x="618" y="201"/>
                    </a:lnTo>
                    <a:lnTo>
                      <a:pt x="610" y="199"/>
                    </a:lnTo>
                    <a:lnTo>
                      <a:pt x="602" y="197"/>
                    </a:lnTo>
                    <a:lnTo>
                      <a:pt x="593" y="195"/>
                    </a:lnTo>
                    <a:lnTo>
                      <a:pt x="576" y="192"/>
                    </a:lnTo>
                    <a:lnTo>
                      <a:pt x="559" y="190"/>
                    </a:lnTo>
                    <a:lnTo>
                      <a:pt x="542" y="189"/>
                    </a:lnTo>
                    <a:lnTo>
                      <a:pt x="525" y="188"/>
                    </a:lnTo>
                    <a:lnTo>
                      <a:pt x="508" y="189"/>
                    </a:lnTo>
                    <a:lnTo>
                      <a:pt x="491" y="190"/>
                    </a:lnTo>
                    <a:lnTo>
                      <a:pt x="482" y="191"/>
                    </a:lnTo>
                    <a:lnTo>
                      <a:pt x="474" y="192"/>
                    </a:lnTo>
                    <a:lnTo>
                      <a:pt x="457" y="195"/>
                    </a:lnTo>
                    <a:lnTo>
                      <a:pt x="449" y="197"/>
                    </a:lnTo>
                    <a:lnTo>
                      <a:pt x="440" y="199"/>
                    </a:lnTo>
                    <a:lnTo>
                      <a:pt x="424" y="203"/>
                    </a:lnTo>
                    <a:lnTo>
                      <a:pt x="409" y="209"/>
                    </a:lnTo>
                    <a:lnTo>
                      <a:pt x="393" y="216"/>
                    </a:lnTo>
                    <a:lnTo>
                      <a:pt x="386" y="219"/>
                    </a:lnTo>
                    <a:lnTo>
                      <a:pt x="378" y="222"/>
                    </a:lnTo>
                    <a:lnTo>
                      <a:pt x="371" y="226"/>
                    </a:lnTo>
                    <a:lnTo>
                      <a:pt x="364" y="230"/>
                    </a:lnTo>
                    <a:lnTo>
                      <a:pt x="350" y="238"/>
                    </a:lnTo>
                    <a:lnTo>
                      <a:pt x="336" y="247"/>
                    </a:lnTo>
                    <a:lnTo>
                      <a:pt x="323" y="256"/>
                    </a:lnTo>
                    <a:lnTo>
                      <a:pt x="310" y="266"/>
                    </a:lnTo>
                    <a:lnTo>
                      <a:pt x="298" y="276"/>
                    </a:lnTo>
                    <a:lnTo>
                      <a:pt x="286" y="288"/>
                    </a:lnTo>
                    <a:lnTo>
                      <a:pt x="274" y="300"/>
                    </a:lnTo>
                    <a:lnTo>
                      <a:pt x="269" y="306"/>
                    </a:lnTo>
                    <a:lnTo>
                      <a:pt x="264" y="312"/>
                    </a:lnTo>
                    <a:lnTo>
                      <a:pt x="254" y="325"/>
                    </a:lnTo>
                    <a:lnTo>
                      <a:pt x="245" y="338"/>
                    </a:lnTo>
                    <a:lnTo>
                      <a:pt x="236" y="352"/>
                    </a:lnTo>
                    <a:lnTo>
                      <a:pt x="228" y="366"/>
                    </a:lnTo>
                    <a:lnTo>
                      <a:pt x="220" y="380"/>
                    </a:lnTo>
                    <a:lnTo>
                      <a:pt x="214" y="396"/>
                    </a:lnTo>
                    <a:lnTo>
                      <a:pt x="211" y="404"/>
                    </a:lnTo>
                    <a:lnTo>
                      <a:pt x="208" y="412"/>
                    </a:lnTo>
                    <a:lnTo>
                      <a:pt x="202" y="427"/>
                    </a:lnTo>
                    <a:lnTo>
                      <a:pt x="200" y="435"/>
                    </a:lnTo>
                    <a:lnTo>
                      <a:pt x="198" y="443"/>
                    </a:lnTo>
                    <a:lnTo>
                      <a:pt x="196" y="451"/>
                    </a:lnTo>
                    <a:lnTo>
                      <a:pt x="194" y="459"/>
                    </a:lnTo>
                    <a:lnTo>
                      <a:pt x="191" y="477"/>
                    </a:lnTo>
                    <a:lnTo>
                      <a:pt x="189" y="494"/>
                    </a:lnTo>
                    <a:lnTo>
                      <a:pt x="188" y="511"/>
                    </a:lnTo>
                    <a:lnTo>
                      <a:pt x="187" y="528"/>
                    </a:lnTo>
                    <a:close/>
                    <a:moveTo>
                      <a:pt x="887" y="917"/>
                    </a:moveTo>
                    <a:lnTo>
                      <a:pt x="820" y="893"/>
                    </a:lnTo>
                    <a:lnTo>
                      <a:pt x="800" y="909"/>
                    </a:lnTo>
                    <a:lnTo>
                      <a:pt x="780" y="923"/>
                    </a:lnTo>
                    <a:lnTo>
                      <a:pt x="781" y="996"/>
                    </a:lnTo>
                    <a:lnTo>
                      <a:pt x="766" y="1003"/>
                    </a:lnTo>
                    <a:lnTo>
                      <a:pt x="751" y="1011"/>
                    </a:lnTo>
                    <a:lnTo>
                      <a:pt x="693" y="967"/>
                    </a:lnTo>
                    <a:lnTo>
                      <a:pt x="670" y="975"/>
                    </a:lnTo>
                    <a:lnTo>
                      <a:pt x="658" y="979"/>
                    </a:lnTo>
                    <a:lnTo>
                      <a:pt x="646" y="982"/>
                    </a:lnTo>
                    <a:lnTo>
                      <a:pt x="625" y="1051"/>
                    </a:lnTo>
                    <a:lnTo>
                      <a:pt x="591" y="1057"/>
                    </a:lnTo>
                    <a:lnTo>
                      <a:pt x="550" y="998"/>
                    </a:lnTo>
                    <a:lnTo>
                      <a:pt x="525" y="999"/>
                    </a:lnTo>
                    <a:lnTo>
                      <a:pt x="500" y="998"/>
                    </a:lnTo>
                    <a:lnTo>
                      <a:pt x="459" y="1057"/>
                    </a:lnTo>
                    <a:lnTo>
                      <a:pt x="442" y="1054"/>
                    </a:lnTo>
                    <a:lnTo>
                      <a:pt x="425" y="1051"/>
                    </a:lnTo>
                    <a:lnTo>
                      <a:pt x="404" y="982"/>
                    </a:lnTo>
                    <a:lnTo>
                      <a:pt x="380" y="975"/>
                    </a:lnTo>
                    <a:lnTo>
                      <a:pt x="369" y="971"/>
                    </a:lnTo>
                    <a:lnTo>
                      <a:pt x="357" y="967"/>
                    </a:lnTo>
                    <a:lnTo>
                      <a:pt x="300" y="1011"/>
                    </a:lnTo>
                    <a:lnTo>
                      <a:pt x="284" y="1003"/>
                    </a:lnTo>
                    <a:lnTo>
                      <a:pt x="269" y="996"/>
                    </a:lnTo>
                    <a:lnTo>
                      <a:pt x="270" y="923"/>
                    </a:lnTo>
                    <a:lnTo>
                      <a:pt x="250" y="909"/>
                    </a:lnTo>
                    <a:lnTo>
                      <a:pt x="240" y="902"/>
                    </a:lnTo>
                    <a:lnTo>
                      <a:pt x="230" y="893"/>
                    </a:lnTo>
                    <a:lnTo>
                      <a:pt x="163" y="917"/>
                    </a:lnTo>
                    <a:lnTo>
                      <a:pt x="151" y="905"/>
                    </a:lnTo>
                    <a:lnTo>
                      <a:pt x="138" y="892"/>
                    </a:lnTo>
                    <a:lnTo>
                      <a:pt x="162" y="825"/>
                    </a:lnTo>
                    <a:lnTo>
                      <a:pt x="147" y="804"/>
                    </a:lnTo>
                    <a:lnTo>
                      <a:pt x="132" y="784"/>
                    </a:lnTo>
                    <a:lnTo>
                      <a:pt x="61" y="785"/>
                    </a:lnTo>
                    <a:lnTo>
                      <a:pt x="53" y="770"/>
                    </a:lnTo>
                    <a:lnTo>
                      <a:pt x="45" y="755"/>
                    </a:lnTo>
                    <a:lnTo>
                      <a:pt x="88" y="697"/>
                    </a:lnTo>
                    <a:lnTo>
                      <a:pt x="80" y="674"/>
                    </a:lnTo>
                    <a:lnTo>
                      <a:pt x="76" y="662"/>
                    </a:lnTo>
                    <a:lnTo>
                      <a:pt x="73" y="650"/>
                    </a:lnTo>
                    <a:lnTo>
                      <a:pt x="5" y="628"/>
                    </a:lnTo>
                    <a:lnTo>
                      <a:pt x="0" y="595"/>
                    </a:lnTo>
                    <a:lnTo>
                      <a:pt x="58" y="553"/>
                    </a:lnTo>
                    <a:lnTo>
                      <a:pt x="57" y="528"/>
                    </a:lnTo>
                    <a:lnTo>
                      <a:pt x="58" y="503"/>
                    </a:lnTo>
                    <a:lnTo>
                      <a:pt x="0" y="461"/>
                    </a:lnTo>
                    <a:lnTo>
                      <a:pt x="2" y="445"/>
                    </a:lnTo>
                    <a:lnTo>
                      <a:pt x="5" y="428"/>
                    </a:lnTo>
                    <a:lnTo>
                      <a:pt x="73" y="407"/>
                    </a:lnTo>
                    <a:lnTo>
                      <a:pt x="80" y="382"/>
                    </a:lnTo>
                    <a:lnTo>
                      <a:pt x="84" y="371"/>
                    </a:lnTo>
                    <a:lnTo>
                      <a:pt x="88" y="359"/>
                    </a:lnTo>
                    <a:lnTo>
                      <a:pt x="45" y="302"/>
                    </a:lnTo>
                    <a:lnTo>
                      <a:pt x="53" y="286"/>
                    </a:lnTo>
                    <a:lnTo>
                      <a:pt x="61" y="271"/>
                    </a:lnTo>
                    <a:lnTo>
                      <a:pt x="132" y="272"/>
                    </a:lnTo>
                    <a:lnTo>
                      <a:pt x="147" y="252"/>
                    </a:lnTo>
                    <a:lnTo>
                      <a:pt x="154" y="242"/>
                    </a:lnTo>
                    <a:lnTo>
                      <a:pt x="162" y="232"/>
                    </a:lnTo>
                    <a:lnTo>
                      <a:pt x="138" y="164"/>
                    </a:lnTo>
                    <a:lnTo>
                      <a:pt x="151" y="152"/>
                    </a:lnTo>
                    <a:lnTo>
                      <a:pt x="163" y="140"/>
                    </a:lnTo>
                    <a:lnTo>
                      <a:pt x="230" y="163"/>
                    </a:lnTo>
                    <a:lnTo>
                      <a:pt x="250" y="148"/>
                    </a:lnTo>
                    <a:lnTo>
                      <a:pt x="270" y="134"/>
                    </a:lnTo>
                    <a:lnTo>
                      <a:pt x="269" y="62"/>
                    </a:lnTo>
                    <a:lnTo>
                      <a:pt x="284" y="54"/>
                    </a:lnTo>
                    <a:lnTo>
                      <a:pt x="300" y="46"/>
                    </a:lnTo>
                    <a:lnTo>
                      <a:pt x="357" y="89"/>
                    </a:lnTo>
                    <a:lnTo>
                      <a:pt x="380" y="81"/>
                    </a:lnTo>
                    <a:lnTo>
                      <a:pt x="392" y="77"/>
                    </a:lnTo>
                    <a:lnTo>
                      <a:pt x="404" y="74"/>
                    </a:lnTo>
                    <a:lnTo>
                      <a:pt x="425" y="5"/>
                    </a:lnTo>
                    <a:lnTo>
                      <a:pt x="459" y="0"/>
                    </a:lnTo>
                    <a:lnTo>
                      <a:pt x="500" y="59"/>
                    </a:lnTo>
                    <a:lnTo>
                      <a:pt x="525" y="58"/>
                    </a:lnTo>
                    <a:lnTo>
                      <a:pt x="550" y="59"/>
                    </a:lnTo>
                    <a:lnTo>
                      <a:pt x="591" y="0"/>
                    </a:lnTo>
                    <a:lnTo>
                      <a:pt x="608" y="2"/>
                    </a:lnTo>
                    <a:lnTo>
                      <a:pt x="625" y="5"/>
                    </a:lnTo>
                    <a:lnTo>
                      <a:pt x="646" y="74"/>
                    </a:lnTo>
                    <a:lnTo>
                      <a:pt x="670" y="81"/>
                    </a:lnTo>
                    <a:lnTo>
                      <a:pt x="682" y="85"/>
                    </a:lnTo>
                    <a:lnTo>
                      <a:pt x="693" y="89"/>
                    </a:lnTo>
                    <a:lnTo>
                      <a:pt x="751" y="46"/>
                    </a:lnTo>
                    <a:lnTo>
                      <a:pt x="766" y="54"/>
                    </a:lnTo>
                    <a:lnTo>
                      <a:pt x="781" y="62"/>
                    </a:lnTo>
                    <a:lnTo>
                      <a:pt x="780" y="134"/>
                    </a:lnTo>
                    <a:lnTo>
                      <a:pt x="800" y="148"/>
                    </a:lnTo>
                    <a:lnTo>
                      <a:pt x="810" y="155"/>
                    </a:lnTo>
                    <a:lnTo>
                      <a:pt x="820" y="163"/>
                    </a:lnTo>
                    <a:lnTo>
                      <a:pt x="887" y="140"/>
                    </a:lnTo>
                    <a:lnTo>
                      <a:pt x="900" y="152"/>
                    </a:lnTo>
                    <a:lnTo>
                      <a:pt x="912" y="164"/>
                    </a:lnTo>
                    <a:lnTo>
                      <a:pt x="888" y="232"/>
                    </a:lnTo>
                    <a:lnTo>
                      <a:pt x="904" y="252"/>
                    </a:lnTo>
                    <a:lnTo>
                      <a:pt x="918" y="272"/>
                    </a:lnTo>
                    <a:lnTo>
                      <a:pt x="990" y="271"/>
                    </a:lnTo>
                    <a:lnTo>
                      <a:pt x="997" y="286"/>
                    </a:lnTo>
                    <a:lnTo>
                      <a:pt x="1005" y="302"/>
                    </a:lnTo>
                    <a:lnTo>
                      <a:pt x="962" y="359"/>
                    </a:lnTo>
                    <a:lnTo>
                      <a:pt x="970" y="382"/>
                    </a:lnTo>
                    <a:lnTo>
                      <a:pt x="974" y="395"/>
                    </a:lnTo>
                    <a:lnTo>
                      <a:pt x="977" y="407"/>
                    </a:lnTo>
                    <a:lnTo>
                      <a:pt x="1045" y="428"/>
                    </a:lnTo>
                    <a:lnTo>
                      <a:pt x="1052" y="461"/>
                    </a:lnTo>
                    <a:lnTo>
                      <a:pt x="992" y="503"/>
                    </a:lnTo>
                    <a:lnTo>
                      <a:pt x="993" y="528"/>
                    </a:lnTo>
                    <a:lnTo>
                      <a:pt x="992" y="553"/>
                    </a:lnTo>
                    <a:lnTo>
                      <a:pt x="1052" y="595"/>
                    </a:lnTo>
                    <a:lnTo>
                      <a:pt x="1049" y="611"/>
                    </a:lnTo>
                    <a:lnTo>
                      <a:pt x="1045" y="628"/>
                    </a:lnTo>
                    <a:lnTo>
                      <a:pt x="977" y="650"/>
                    </a:lnTo>
                    <a:lnTo>
                      <a:pt x="970" y="674"/>
                    </a:lnTo>
                    <a:lnTo>
                      <a:pt x="966" y="686"/>
                    </a:lnTo>
                    <a:lnTo>
                      <a:pt x="962" y="697"/>
                    </a:lnTo>
                    <a:lnTo>
                      <a:pt x="1005" y="755"/>
                    </a:lnTo>
                    <a:lnTo>
                      <a:pt x="997" y="770"/>
                    </a:lnTo>
                    <a:lnTo>
                      <a:pt x="990" y="785"/>
                    </a:lnTo>
                    <a:lnTo>
                      <a:pt x="918" y="784"/>
                    </a:lnTo>
                    <a:lnTo>
                      <a:pt x="904" y="804"/>
                    </a:lnTo>
                    <a:lnTo>
                      <a:pt x="897" y="814"/>
                    </a:lnTo>
                    <a:lnTo>
                      <a:pt x="888" y="825"/>
                    </a:lnTo>
                    <a:lnTo>
                      <a:pt x="912" y="892"/>
                    </a:lnTo>
                    <a:lnTo>
                      <a:pt x="900" y="905"/>
                    </a:lnTo>
                    <a:lnTo>
                      <a:pt x="887" y="917"/>
                    </a:lnTo>
                    <a:close/>
                  </a:path>
                </a:pathLst>
              </a:custGeom>
              <a:solidFill>
                <a:schemeClr val="tx2">
                  <a:lumMod val="20000"/>
                  <a:lumOff val="80000"/>
                </a:schemeClr>
              </a:solidFill>
              <a:ln w="6350">
                <a:solidFill>
                  <a:schemeClr val="tx2">
                    <a:lumMod val="20000"/>
                    <a:lumOff val="80000"/>
                  </a:schemeClr>
                </a:solidFill>
                <a:round/>
                <a:headEnd/>
                <a:tailEnd/>
              </a:ln>
              <a:effectLst/>
            </p:spPr>
            <p:txBody>
              <a:bodyPr/>
              <a:lstStyle/>
              <a:p>
                <a:pPr>
                  <a:defRPr/>
                </a:pPr>
                <a:endParaRPr lang="zh-CN" altLang="en-US">
                  <a:latin typeface="Arial" charset="0"/>
                </a:endParaRPr>
              </a:p>
            </p:txBody>
          </p:sp>
        </p:grpSp>
        <p:grpSp>
          <p:nvGrpSpPr>
            <p:cNvPr id="20" name="组合 49"/>
            <p:cNvGrpSpPr>
              <a:grpSpLocks/>
            </p:cNvGrpSpPr>
            <p:nvPr/>
          </p:nvGrpSpPr>
          <p:grpSpPr bwMode="auto">
            <a:xfrm rot="5400000">
              <a:off x="1763688" y="2780928"/>
              <a:ext cx="1357200" cy="1357200"/>
              <a:chOff x="2285984" y="4000504"/>
              <a:chExt cx="1643074" cy="1643074"/>
            </a:xfrm>
          </p:grpSpPr>
          <p:pic>
            <p:nvPicPr>
              <p:cNvPr id="31" name="Picture 29" descr="_`VT%)UQQ}FZG2S9]K$7[U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400000">
                <a:off x="2643173" y="4572009"/>
                <a:ext cx="1030103" cy="503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 name="Freeform 4"/>
              <p:cNvSpPr>
                <a:spLocks noEditPoints="1"/>
              </p:cNvSpPr>
              <p:nvPr/>
            </p:nvSpPr>
            <p:spPr bwMode="auto">
              <a:xfrm>
                <a:off x="2285760" y="4000124"/>
                <a:ext cx="1643446" cy="1643213"/>
              </a:xfrm>
              <a:custGeom>
                <a:avLst/>
                <a:gdLst>
                  <a:gd name="T0" fmla="*/ 2147483647 w 1052"/>
                  <a:gd name="T1" fmla="*/ 2147483647 h 1057"/>
                  <a:gd name="T2" fmla="*/ 2147483647 w 1052"/>
                  <a:gd name="T3" fmla="*/ 2147483647 h 1057"/>
                  <a:gd name="T4" fmla="*/ 2147483647 w 1052"/>
                  <a:gd name="T5" fmla="*/ 2147483647 h 1057"/>
                  <a:gd name="T6" fmla="*/ 2147483647 w 1052"/>
                  <a:gd name="T7" fmla="*/ 2147483647 h 1057"/>
                  <a:gd name="T8" fmla="*/ 2147483647 w 1052"/>
                  <a:gd name="T9" fmla="*/ 2147483647 h 1057"/>
                  <a:gd name="T10" fmla="*/ 2147483647 w 1052"/>
                  <a:gd name="T11" fmla="*/ 2147483647 h 1057"/>
                  <a:gd name="T12" fmla="*/ 2147483647 w 1052"/>
                  <a:gd name="T13" fmla="*/ 2147483647 h 1057"/>
                  <a:gd name="T14" fmla="*/ 2147483647 w 1052"/>
                  <a:gd name="T15" fmla="*/ 2147483647 h 1057"/>
                  <a:gd name="T16" fmla="*/ 2147483647 w 1052"/>
                  <a:gd name="T17" fmla="*/ 2147483647 h 1057"/>
                  <a:gd name="T18" fmla="*/ 2147483647 w 1052"/>
                  <a:gd name="T19" fmla="*/ 2147483647 h 1057"/>
                  <a:gd name="T20" fmla="*/ 2147483647 w 1052"/>
                  <a:gd name="T21" fmla="*/ 2147483647 h 1057"/>
                  <a:gd name="T22" fmla="*/ 2147483647 w 1052"/>
                  <a:gd name="T23" fmla="*/ 2147483647 h 1057"/>
                  <a:gd name="T24" fmla="*/ 2147483647 w 1052"/>
                  <a:gd name="T25" fmla="*/ 2147483647 h 1057"/>
                  <a:gd name="T26" fmla="*/ 2147483647 w 1052"/>
                  <a:gd name="T27" fmla="*/ 2147483647 h 1057"/>
                  <a:gd name="T28" fmla="*/ 2147483647 w 1052"/>
                  <a:gd name="T29" fmla="*/ 2147483647 h 1057"/>
                  <a:gd name="T30" fmla="*/ 2147483647 w 1052"/>
                  <a:gd name="T31" fmla="*/ 2147483647 h 1057"/>
                  <a:gd name="T32" fmla="*/ 2147483647 w 1052"/>
                  <a:gd name="T33" fmla="*/ 2147483647 h 1057"/>
                  <a:gd name="T34" fmla="*/ 2147483647 w 1052"/>
                  <a:gd name="T35" fmla="*/ 2147483647 h 1057"/>
                  <a:gd name="T36" fmla="*/ 2147483647 w 1052"/>
                  <a:gd name="T37" fmla="*/ 2147483647 h 1057"/>
                  <a:gd name="T38" fmla="*/ 2147483647 w 1052"/>
                  <a:gd name="T39" fmla="*/ 2147483647 h 1057"/>
                  <a:gd name="T40" fmla="*/ 2147483647 w 1052"/>
                  <a:gd name="T41" fmla="*/ 2147483647 h 1057"/>
                  <a:gd name="T42" fmla="*/ 2147483647 w 1052"/>
                  <a:gd name="T43" fmla="*/ 2147483647 h 1057"/>
                  <a:gd name="T44" fmla="*/ 2147483647 w 1052"/>
                  <a:gd name="T45" fmla="*/ 2147483647 h 1057"/>
                  <a:gd name="T46" fmla="*/ 2147483647 w 1052"/>
                  <a:gd name="T47" fmla="*/ 2147483647 h 1057"/>
                  <a:gd name="T48" fmla="*/ 2147483647 w 1052"/>
                  <a:gd name="T49" fmla="*/ 2147483647 h 1057"/>
                  <a:gd name="T50" fmla="*/ 2147483647 w 1052"/>
                  <a:gd name="T51" fmla="*/ 2147483647 h 1057"/>
                  <a:gd name="T52" fmla="*/ 2147483647 w 1052"/>
                  <a:gd name="T53" fmla="*/ 2147483647 h 1057"/>
                  <a:gd name="T54" fmla="*/ 2147483647 w 1052"/>
                  <a:gd name="T55" fmla="*/ 2147483647 h 1057"/>
                  <a:gd name="T56" fmla="*/ 2147483647 w 1052"/>
                  <a:gd name="T57" fmla="*/ 2147483647 h 1057"/>
                  <a:gd name="T58" fmla="*/ 2147483647 w 1052"/>
                  <a:gd name="T59" fmla="*/ 2147483647 h 1057"/>
                  <a:gd name="T60" fmla="*/ 2147483647 w 1052"/>
                  <a:gd name="T61" fmla="*/ 2147483647 h 1057"/>
                  <a:gd name="T62" fmla="*/ 2147483647 w 1052"/>
                  <a:gd name="T63" fmla="*/ 2147483647 h 1057"/>
                  <a:gd name="T64" fmla="*/ 2147483647 w 1052"/>
                  <a:gd name="T65" fmla="*/ 2147483647 h 1057"/>
                  <a:gd name="T66" fmla="*/ 2147483647 w 1052"/>
                  <a:gd name="T67" fmla="*/ 2147483647 h 1057"/>
                  <a:gd name="T68" fmla="*/ 2147483647 w 1052"/>
                  <a:gd name="T69" fmla="*/ 2147483647 h 1057"/>
                  <a:gd name="T70" fmla="*/ 2147483647 w 1052"/>
                  <a:gd name="T71" fmla="*/ 2147483647 h 1057"/>
                  <a:gd name="T72" fmla="*/ 2147483647 w 1052"/>
                  <a:gd name="T73" fmla="*/ 2147483647 h 1057"/>
                  <a:gd name="T74" fmla="*/ 2147483647 w 1052"/>
                  <a:gd name="T75" fmla="*/ 2147483647 h 1057"/>
                  <a:gd name="T76" fmla="*/ 2147483647 w 1052"/>
                  <a:gd name="T77" fmla="*/ 2147483647 h 1057"/>
                  <a:gd name="T78" fmla="*/ 2147483647 w 1052"/>
                  <a:gd name="T79" fmla="*/ 2147483647 h 1057"/>
                  <a:gd name="T80" fmla="*/ 2147483647 w 1052"/>
                  <a:gd name="T81" fmla="*/ 2147483647 h 1057"/>
                  <a:gd name="T82" fmla="*/ 0 w 1052"/>
                  <a:gd name="T83" fmla="*/ 2147483647 h 1057"/>
                  <a:gd name="T84" fmla="*/ 2147483647 w 1052"/>
                  <a:gd name="T85" fmla="*/ 2147483647 h 1057"/>
                  <a:gd name="T86" fmla="*/ 2147483647 w 1052"/>
                  <a:gd name="T87" fmla="*/ 2147483647 h 1057"/>
                  <a:gd name="T88" fmla="*/ 2147483647 w 1052"/>
                  <a:gd name="T89" fmla="*/ 2147483647 h 1057"/>
                  <a:gd name="T90" fmla="*/ 2147483647 w 1052"/>
                  <a:gd name="T91" fmla="*/ 2147483647 h 1057"/>
                  <a:gd name="T92" fmla="*/ 2147483647 w 1052"/>
                  <a:gd name="T93" fmla="*/ 2147483647 h 1057"/>
                  <a:gd name="T94" fmla="*/ 2147483647 w 1052"/>
                  <a:gd name="T95" fmla="*/ 2147483647 h 1057"/>
                  <a:gd name="T96" fmla="*/ 2147483647 w 1052"/>
                  <a:gd name="T97" fmla="*/ 2147483647 h 1057"/>
                  <a:gd name="T98" fmla="*/ 2147483647 w 1052"/>
                  <a:gd name="T99" fmla="*/ 2147483647 h 1057"/>
                  <a:gd name="T100" fmla="*/ 2147483647 w 1052"/>
                  <a:gd name="T101" fmla="*/ 2147483647 h 1057"/>
                  <a:gd name="T102" fmla="*/ 2147483647 w 1052"/>
                  <a:gd name="T103" fmla="*/ 2147483647 h 1057"/>
                  <a:gd name="T104" fmla="*/ 2147483647 w 1052"/>
                  <a:gd name="T105" fmla="*/ 2147483647 h 1057"/>
                  <a:gd name="T106" fmla="*/ 2147483647 w 1052"/>
                  <a:gd name="T107" fmla="*/ 2147483647 h 1057"/>
                  <a:gd name="T108" fmla="*/ 2147483647 w 1052"/>
                  <a:gd name="T109" fmla="*/ 2147483647 h 1057"/>
                  <a:gd name="T110" fmla="*/ 2147483647 w 1052"/>
                  <a:gd name="T111" fmla="*/ 2147483647 h 1057"/>
                  <a:gd name="T112" fmla="*/ 2147483647 w 1052"/>
                  <a:gd name="T113" fmla="*/ 2147483647 h 1057"/>
                  <a:gd name="T114" fmla="*/ 2147483647 w 1052"/>
                  <a:gd name="T115" fmla="*/ 2147483647 h 1057"/>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1052" h="1057">
                    <a:moveTo>
                      <a:pt x="187" y="528"/>
                    </a:moveTo>
                    <a:lnTo>
                      <a:pt x="188" y="545"/>
                    </a:lnTo>
                    <a:lnTo>
                      <a:pt x="189" y="563"/>
                    </a:lnTo>
                    <a:lnTo>
                      <a:pt x="190" y="572"/>
                    </a:lnTo>
                    <a:lnTo>
                      <a:pt x="191" y="580"/>
                    </a:lnTo>
                    <a:lnTo>
                      <a:pt x="194" y="597"/>
                    </a:lnTo>
                    <a:lnTo>
                      <a:pt x="196" y="605"/>
                    </a:lnTo>
                    <a:lnTo>
                      <a:pt x="198" y="613"/>
                    </a:lnTo>
                    <a:lnTo>
                      <a:pt x="202" y="629"/>
                    </a:lnTo>
                    <a:lnTo>
                      <a:pt x="208" y="646"/>
                    </a:lnTo>
                    <a:lnTo>
                      <a:pt x="214" y="661"/>
                    </a:lnTo>
                    <a:lnTo>
                      <a:pt x="217" y="668"/>
                    </a:lnTo>
                    <a:lnTo>
                      <a:pt x="220" y="676"/>
                    </a:lnTo>
                    <a:lnTo>
                      <a:pt x="224" y="683"/>
                    </a:lnTo>
                    <a:lnTo>
                      <a:pt x="228" y="690"/>
                    </a:lnTo>
                    <a:lnTo>
                      <a:pt x="236" y="704"/>
                    </a:lnTo>
                    <a:lnTo>
                      <a:pt x="245" y="718"/>
                    </a:lnTo>
                    <a:lnTo>
                      <a:pt x="254" y="732"/>
                    </a:lnTo>
                    <a:lnTo>
                      <a:pt x="264" y="745"/>
                    </a:lnTo>
                    <a:lnTo>
                      <a:pt x="274" y="757"/>
                    </a:lnTo>
                    <a:lnTo>
                      <a:pt x="286" y="768"/>
                    </a:lnTo>
                    <a:lnTo>
                      <a:pt x="298" y="780"/>
                    </a:lnTo>
                    <a:lnTo>
                      <a:pt x="304" y="785"/>
                    </a:lnTo>
                    <a:lnTo>
                      <a:pt x="310" y="790"/>
                    </a:lnTo>
                    <a:lnTo>
                      <a:pt x="323" y="800"/>
                    </a:lnTo>
                    <a:lnTo>
                      <a:pt x="336" y="809"/>
                    </a:lnTo>
                    <a:lnTo>
                      <a:pt x="350" y="819"/>
                    </a:lnTo>
                    <a:lnTo>
                      <a:pt x="364" y="827"/>
                    </a:lnTo>
                    <a:lnTo>
                      <a:pt x="378" y="835"/>
                    </a:lnTo>
                    <a:lnTo>
                      <a:pt x="393" y="841"/>
                    </a:lnTo>
                    <a:lnTo>
                      <a:pt x="401" y="845"/>
                    </a:lnTo>
                    <a:lnTo>
                      <a:pt x="409" y="847"/>
                    </a:lnTo>
                    <a:lnTo>
                      <a:pt x="424" y="853"/>
                    </a:lnTo>
                    <a:lnTo>
                      <a:pt x="432" y="855"/>
                    </a:lnTo>
                    <a:lnTo>
                      <a:pt x="440" y="857"/>
                    </a:lnTo>
                    <a:lnTo>
                      <a:pt x="449" y="859"/>
                    </a:lnTo>
                    <a:lnTo>
                      <a:pt x="457" y="861"/>
                    </a:lnTo>
                    <a:lnTo>
                      <a:pt x="474" y="864"/>
                    </a:lnTo>
                    <a:lnTo>
                      <a:pt x="491" y="866"/>
                    </a:lnTo>
                    <a:lnTo>
                      <a:pt x="508" y="867"/>
                    </a:lnTo>
                    <a:lnTo>
                      <a:pt x="525" y="868"/>
                    </a:lnTo>
                    <a:lnTo>
                      <a:pt x="542" y="867"/>
                    </a:lnTo>
                    <a:lnTo>
                      <a:pt x="559" y="866"/>
                    </a:lnTo>
                    <a:lnTo>
                      <a:pt x="568" y="865"/>
                    </a:lnTo>
                    <a:lnTo>
                      <a:pt x="576" y="864"/>
                    </a:lnTo>
                    <a:lnTo>
                      <a:pt x="593" y="861"/>
                    </a:lnTo>
                    <a:lnTo>
                      <a:pt x="602" y="859"/>
                    </a:lnTo>
                    <a:lnTo>
                      <a:pt x="610" y="857"/>
                    </a:lnTo>
                    <a:lnTo>
                      <a:pt x="626" y="853"/>
                    </a:lnTo>
                    <a:lnTo>
                      <a:pt x="641" y="847"/>
                    </a:lnTo>
                    <a:lnTo>
                      <a:pt x="657" y="841"/>
                    </a:lnTo>
                    <a:lnTo>
                      <a:pt x="664" y="838"/>
                    </a:lnTo>
                    <a:lnTo>
                      <a:pt x="672" y="835"/>
                    </a:lnTo>
                    <a:lnTo>
                      <a:pt x="679" y="831"/>
                    </a:lnTo>
                    <a:lnTo>
                      <a:pt x="686" y="827"/>
                    </a:lnTo>
                    <a:lnTo>
                      <a:pt x="700" y="819"/>
                    </a:lnTo>
                    <a:lnTo>
                      <a:pt x="714" y="809"/>
                    </a:lnTo>
                    <a:lnTo>
                      <a:pt x="727" y="800"/>
                    </a:lnTo>
                    <a:lnTo>
                      <a:pt x="740" y="790"/>
                    </a:lnTo>
                    <a:lnTo>
                      <a:pt x="753" y="780"/>
                    </a:lnTo>
                    <a:lnTo>
                      <a:pt x="764" y="768"/>
                    </a:lnTo>
                    <a:lnTo>
                      <a:pt x="776" y="757"/>
                    </a:lnTo>
                    <a:lnTo>
                      <a:pt x="781" y="751"/>
                    </a:lnTo>
                    <a:lnTo>
                      <a:pt x="786" y="745"/>
                    </a:lnTo>
                    <a:lnTo>
                      <a:pt x="796" y="732"/>
                    </a:lnTo>
                    <a:lnTo>
                      <a:pt x="805" y="718"/>
                    </a:lnTo>
                    <a:lnTo>
                      <a:pt x="814" y="704"/>
                    </a:lnTo>
                    <a:lnTo>
                      <a:pt x="822" y="690"/>
                    </a:lnTo>
                    <a:lnTo>
                      <a:pt x="830" y="676"/>
                    </a:lnTo>
                    <a:lnTo>
                      <a:pt x="836" y="661"/>
                    </a:lnTo>
                    <a:lnTo>
                      <a:pt x="840" y="653"/>
                    </a:lnTo>
                    <a:lnTo>
                      <a:pt x="842" y="646"/>
                    </a:lnTo>
                    <a:lnTo>
                      <a:pt x="848" y="629"/>
                    </a:lnTo>
                    <a:lnTo>
                      <a:pt x="850" y="621"/>
                    </a:lnTo>
                    <a:lnTo>
                      <a:pt x="852" y="613"/>
                    </a:lnTo>
                    <a:lnTo>
                      <a:pt x="854" y="605"/>
                    </a:lnTo>
                    <a:lnTo>
                      <a:pt x="856" y="597"/>
                    </a:lnTo>
                    <a:lnTo>
                      <a:pt x="859" y="580"/>
                    </a:lnTo>
                    <a:lnTo>
                      <a:pt x="861" y="563"/>
                    </a:lnTo>
                    <a:lnTo>
                      <a:pt x="862" y="545"/>
                    </a:lnTo>
                    <a:lnTo>
                      <a:pt x="863" y="528"/>
                    </a:lnTo>
                    <a:lnTo>
                      <a:pt x="862" y="511"/>
                    </a:lnTo>
                    <a:lnTo>
                      <a:pt x="861" y="494"/>
                    </a:lnTo>
                    <a:lnTo>
                      <a:pt x="860" y="485"/>
                    </a:lnTo>
                    <a:lnTo>
                      <a:pt x="859" y="477"/>
                    </a:lnTo>
                    <a:lnTo>
                      <a:pt x="856" y="459"/>
                    </a:lnTo>
                    <a:lnTo>
                      <a:pt x="854" y="451"/>
                    </a:lnTo>
                    <a:lnTo>
                      <a:pt x="852" y="443"/>
                    </a:lnTo>
                    <a:lnTo>
                      <a:pt x="848" y="427"/>
                    </a:lnTo>
                    <a:lnTo>
                      <a:pt x="842" y="412"/>
                    </a:lnTo>
                    <a:lnTo>
                      <a:pt x="836" y="396"/>
                    </a:lnTo>
                    <a:lnTo>
                      <a:pt x="833" y="389"/>
                    </a:lnTo>
                    <a:lnTo>
                      <a:pt x="830" y="380"/>
                    </a:lnTo>
                    <a:lnTo>
                      <a:pt x="826" y="373"/>
                    </a:lnTo>
                    <a:lnTo>
                      <a:pt x="822" y="366"/>
                    </a:lnTo>
                    <a:lnTo>
                      <a:pt x="814" y="352"/>
                    </a:lnTo>
                    <a:lnTo>
                      <a:pt x="805" y="338"/>
                    </a:lnTo>
                    <a:lnTo>
                      <a:pt x="796" y="325"/>
                    </a:lnTo>
                    <a:lnTo>
                      <a:pt x="786" y="312"/>
                    </a:lnTo>
                    <a:lnTo>
                      <a:pt x="776" y="300"/>
                    </a:lnTo>
                    <a:lnTo>
                      <a:pt x="764" y="288"/>
                    </a:lnTo>
                    <a:lnTo>
                      <a:pt x="753" y="276"/>
                    </a:lnTo>
                    <a:lnTo>
                      <a:pt x="747" y="271"/>
                    </a:lnTo>
                    <a:lnTo>
                      <a:pt x="740" y="266"/>
                    </a:lnTo>
                    <a:lnTo>
                      <a:pt x="727" y="256"/>
                    </a:lnTo>
                    <a:lnTo>
                      <a:pt x="714" y="247"/>
                    </a:lnTo>
                    <a:lnTo>
                      <a:pt x="700" y="238"/>
                    </a:lnTo>
                    <a:lnTo>
                      <a:pt x="686" y="230"/>
                    </a:lnTo>
                    <a:lnTo>
                      <a:pt x="672" y="222"/>
                    </a:lnTo>
                    <a:lnTo>
                      <a:pt x="657" y="216"/>
                    </a:lnTo>
                    <a:lnTo>
                      <a:pt x="649" y="212"/>
                    </a:lnTo>
                    <a:lnTo>
                      <a:pt x="641" y="209"/>
                    </a:lnTo>
                    <a:lnTo>
                      <a:pt x="626" y="203"/>
                    </a:lnTo>
                    <a:lnTo>
                      <a:pt x="618" y="201"/>
                    </a:lnTo>
                    <a:lnTo>
                      <a:pt x="610" y="199"/>
                    </a:lnTo>
                    <a:lnTo>
                      <a:pt x="602" y="197"/>
                    </a:lnTo>
                    <a:lnTo>
                      <a:pt x="593" y="195"/>
                    </a:lnTo>
                    <a:lnTo>
                      <a:pt x="576" y="192"/>
                    </a:lnTo>
                    <a:lnTo>
                      <a:pt x="559" y="190"/>
                    </a:lnTo>
                    <a:lnTo>
                      <a:pt x="542" y="189"/>
                    </a:lnTo>
                    <a:lnTo>
                      <a:pt x="525" y="188"/>
                    </a:lnTo>
                    <a:lnTo>
                      <a:pt x="508" y="189"/>
                    </a:lnTo>
                    <a:lnTo>
                      <a:pt x="491" y="190"/>
                    </a:lnTo>
                    <a:lnTo>
                      <a:pt x="482" y="191"/>
                    </a:lnTo>
                    <a:lnTo>
                      <a:pt x="474" y="192"/>
                    </a:lnTo>
                    <a:lnTo>
                      <a:pt x="457" y="195"/>
                    </a:lnTo>
                    <a:lnTo>
                      <a:pt x="449" y="197"/>
                    </a:lnTo>
                    <a:lnTo>
                      <a:pt x="440" y="199"/>
                    </a:lnTo>
                    <a:lnTo>
                      <a:pt x="424" y="203"/>
                    </a:lnTo>
                    <a:lnTo>
                      <a:pt x="409" y="209"/>
                    </a:lnTo>
                    <a:lnTo>
                      <a:pt x="393" y="216"/>
                    </a:lnTo>
                    <a:lnTo>
                      <a:pt x="386" y="219"/>
                    </a:lnTo>
                    <a:lnTo>
                      <a:pt x="378" y="222"/>
                    </a:lnTo>
                    <a:lnTo>
                      <a:pt x="371" y="226"/>
                    </a:lnTo>
                    <a:lnTo>
                      <a:pt x="364" y="230"/>
                    </a:lnTo>
                    <a:lnTo>
                      <a:pt x="350" y="238"/>
                    </a:lnTo>
                    <a:lnTo>
                      <a:pt x="336" y="247"/>
                    </a:lnTo>
                    <a:lnTo>
                      <a:pt x="323" y="256"/>
                    </a:lnTo>
                    <a:lnTo>
                      <a:pt x="310" y="266"/>
                    </a:lnTo>
                    <a:lnTo>
                      <a:pt x="298" y="276"/>
                    </a:lnTo>
                    <a:lnTo>
                      <a:pt x="286" y="288"/>
                    </a:lnTo>
                    <a:lnTo>
                      <a:pt x="274" y="300"/>
                    </a:lnTo>
                    <a:lnTo>
                      <a:pt x="269" y="306"/>
                    </a:lnTo>
                    <a:lnTo>
                      <a:pt x="264" y="312"/>
                    </a:lnTo>
                    <a:lnTo>
                      <a:pt x="254" y="325"/>
                    </a:lnTo>
                    <a:lnTo>
                      <a:pt x="245" y="338"/>
                    </a:lnTo>
                    <a:lnTo>
                      <a:pt x="236" y="352"/>
                    </a:lnTo>
                    <a:lnTo>
                      <a:pt x="228" y="366"/>
                    </a:lnTo>
                    <a:lnTo>
                      <a:pt x="220" y="380"/>
                    </a:lnTo>
                    <a:lnTo>
                      <a:pt x="214" y="396"/>
                    </a:lnTo>
                    <a:lnTo>
                      <a:pt x="211" y="404"/>
                    </a:lnTo>
                    <a:lnTo>
                      <a:pt x="208" y="412"/>
                    </a:lnTo>
                    <a:lnTo>
                      <a:pt x="202" y="427"/>
                    </a:lnTo>
                    <a:lnTo>
                      <a:pt x="200" y="435"/>
                    </a:lnTo>
                    <a:lnTo>
                      <a:pt x="198" y="443"/>
                    </a:lnTo>
                    <a:lnTo>
                      <a:pt x="196" y="451"/>
                    </a:lnTo>
                    <a:lnTo>
                      <a:pt x="194" y="459"/>
                    </a:lnTo>
                    <a:lnTo>
                      <a:pt x="191" y="477"/>
                    </a:lnTo>
                    <a:lnTo>
                      <a:pt x="189" y="494"/>
                    </a:lnTo>
                    <a:lnTo>
                      <a:pt x="188" y="511"/>
                    </a:lnTo>
                    <a:lnTo>
                      <a:pt x="187" y="528"/>
                    </a:lnTo>
                    <a:close/>
                    <a:moveTo>
                      <a:pt x="887" y="917"/>
                    </a:moveTo>
                    <a:lnTo>
                      <a:pt x="820" y="893"/>
                    </a:lnTo>
                    <a:lnTo>
                      <a:pt x="800" y="909"/>
                    </a:lnTo>
                    <a:lnTo>
                      <a:pt x="780" y="923"/>
                    </a:lnTo>
                    <a:lnTo>
                      <a:pt x="781" y="996"/>
                    </a:lnTo>
                    <a:lnTo>
                      <a:pt x="766" y="1003"/>
                    </a:lnTo>
                    <a:lnTo>
                      <a:pt x="751" y="1011"/>
                    </a:lnTo>
                    <a:lnTo>
                      <a:pt x="693" y="967"/>
                    </a:lnTo>
                    <a:lnTo>
                      <a:pt x="670" y="975"/>
                    </a:lnTo>
                    <a:lnTo>
                      <a:pt x="658" y="979"/>
                    </a:lnTo>
                    <a:lnTo>
                      <a:pt x="646" y="982"/>
                    </a:lnTo>
                    <a:lnTo>
                      <a:pt x="625" y="1051"/>
                    </a:lnTo>
                    <a:lnTo>
                      <a:pt x="591" y="1057"/>
                    </a:lnTo>
                    <a:lnTo>
                      <a:pt x="550" y="998"/>
                    </a:lnTo>
                    <a:lnTo>
                      <a:pt x="525" y="999"/>
                    </a:lnTo>
                    <a:lnTo>
                      <a:pt x="500" y="998"/>
                    </a:lnTo>
                    <a:lnTo>
                      <a:pt x="459" y="1057"/>
                    </a:lnTo>
                    <a:lnTo>
                      <a:pt x="442" y="1054"/>
                    </a:lnTo>
                    <a:lnTo>
                      <a:pt x="425" y="1051"/>
                    </a:lnTo>
                    <a:lnTo>
                      <a:pt x="404" y="982"/>
                    </a:lnTo>
                    <a:lnTo>
                      <a:pt x="380" y="975"/>
                    </a:lnTo>
                    <a:lnTo>
                      <a:pt x="369" y="971"/>
                    </a:lnTo>
                    <a:lnTo>
                      <a:pt x="357" y="967"/>
                    </a:lnTo>
                    <a:lnTo>
                      <a:pt x="300" y="1011"/>
                    </a:lnTo>
                    <a:lnTo>
                      <a:pt x="284" y="1003"/>
                    </a:lnTo>
                    <a:lnTo>
                      <a:pt x="269" y="996"/>
                    </a:lnTo>
                    <a:lnTo>
                      <a:pt x="270" y="923"/>
                    </a:lnTo>
                    <a:lnTo>
                      <a:pt x="250" y="909"/>
                    </a:lnTo>
                    <a:lnTo>
                      <a:pt x="240" y="902"/>
                    </a:lnTo>
                    <a:lnTo>
                      <a:pt x="230" y="893"/>
                    </a:lnTo>
                    <a:lnTo>
                      <a:pt x="163" y="917"/>
                    </a:lnTo>
                    <a:lnTo>
                      <a:pt x="151" y="905"/>
                    </a:lnTo>
                    <a:lnTo>
                      <a:pt x="138" y="892"/>
                    </a:lnTo>
                    <a:lnTo>
                      <a:pt x="162" y="825"/>
                    </a:lnTo>
                    <a:lnTo>
                      <a:pt x="147" y="804"/>
                    </a:lnTo>
                    <a:lnTo>
                      <a:pt x="132" y="784"/>
                    </a:lnTo>
                    <a:lnTo>
                      <a:pt x="61" y="785"/>
                    </a:lnTo>
                    <a:lnTo>
                      <a:pt x="53" y="770"/>
                    </a:lnTo>
                    <a:lnTo>
                      <a:pt x="45" y="755"/>
                    </a:lnTo>
                    <a:lnTo>
                      <a:pt x="88" y="697"/>
                    </a:lnTo>
                    <a:lnTo>
                      <a:pt x="80" y="674"/>
                    </a:lnTo>
                    <a:lnTo>
                      <a:pt x="76" y="662"/>
                    </a:lnTo>
                    <a:lnTo>
                      <a:pt x="73" y="650"/>
                    </a:lnTo>
                    <a:lnTo>
                      <a:pt x="5" y="628"/>
                    </a:lnTo>
                    <a:lnTo>
                      <a:pt x="0" y="595"/>
                    </a:lnTo>
                    <a:lnTo>
                      <a:pt x="58" y="553"/>
                    </a:lnTo>
                    <a:lnTo>
                      <a:pt x="57" y="528"/>
                    </a:lnTo>
                    <a:lnTo>
                      <a:pt x="58" y="503"/>
                    </a:lnTo>
                    <a:lnTo>
                      <a:pt x="0" y="461"/>
                    </a:lnTo>
                    <a:lnTo>
                      <a:pt x="2" y="445"/>
                    </a:lnTo>
                    <a:lnTo>
                      <a:pt x="5" y="428"/>
                    </a:lnTo>
                    <a:lnTo>
                      <a:pt x="73" y="407"/>
                    </a:lnTo>
                    <a:lnTo>
                      <a:pt x="80" y="382"/>
                    </a:lnTo>
                    <a:lnTo>
                      <a:pt x="84" y="371"/>
                    </a:lnTo>
                    <a:lnTo>
                      <a:pt x="88" y="359"/>
                    </a:lnTo>
                    <a:lnTo>
                      <a:pt x="45" y="302"/>
                    </a:lnTo>
                    <a:lnTo>
                      <a:pt x="53" y="286"/>
                    </a:lnTo>
                    <a:lnTo>
                      <a:pt x="61" y="271"/>
                    </a:lnTo>
                    <a:lnTo>
                      <a:pt x="132" y="272"/>
                    </a:lnTo>
                    <a:lnTo>
                      <a:pt x="147" y="252"/>
                    </a:lnTo>
                    <a:lnTo>
                      <a:pt x="154" y="242"/>
                    </a:lnTo>
                    <a:lnTo>
                      <a:pt x="162" y="232"/>
                    </a:lnTo>
                    <a:lnTo>
                      <a:pt x="138" y="164"/>
                    </a:lnTo>
                    <a:lnTo>
                      <a:pt x="151" y="152"/>
                    </a:lnTo>
                    <a:lnTo>
                      <a:pt x="163" y="140"/>
                    </a:lnTo>
                    <a:lnTo>
                      <a:pt x="230" y="163"/>
                    </a:lnTo>
                    <a:lnTo>
                      <a:pt x="250" y="148"/>
                    </a:lnTo>
                    <a:lnTo>
                      <a:pt x="270" y="134"/>
                    </a:lnTo>
                    <a:lnTo>
                      <a:pt x="269" y="62"/>
                    </a:lnTo>
                    <a:lnTo>
                      <a:pt x="284" y="54"/>
                    </a:lnTo>
                    <a:lnTo>
                      <a:pt x="300" y="46"/>
                    </a:lnTo>
                    <a:lnTo>
                      <a:pt x="357" y="89"/>
                    </a:lnTo>
                    <a:lnTo>
                      <a:pt x="380" y="81"/>
                    </a:lnTo>
                    <a:lnTo>
                      <a:pt x="392" y="77"/>
                    </a:lnTo>
                    <a:lnTo>
                      <a:pt x="404" y="74"/>
                    </a:lnTo>
                    <a:lnTo>
                      <a:pt x="425" y="5"/>
                    </a:lnTo>
                    <a:lnTo>
                      <a:pt x="459" y="0"/>
                    </a:lnTo>
                    <a:lnTo>
                      <a:pt x="500" y="59"/>
                    </a:lnTo>
                    <a:lnTo>
                      <a:pt x="525" y="58"/>
                    </a:lnTo>
                    <a:lnTo>
                      <a:pt x="550" y="59"/>
                    </a:lnTo>
                    <a:lnTo>
                      <a:pt x="591" y="0"/>
                    </a:lnTo>
                    <a:lnTo>
                      <a:pt x="608" y="2"/>
                    </a:lnTo>
                    <a:lnTo>
                      <a:pt x="625" y="5"/>
                    </a:lnTo>
                    <a:lnTo>
                      <a:pt x="646" y="74"/>
                    </a:lnTo>
                    <a:lnTo>
                      <a:pt x="670" y="81"/>
                    </a:lnTo>
                    <a:lnTo>
                      <a:pt x="682" y="85"/>
                    </a:lnTo>
                    <a:lnTo>
                      <a:pt x="693" y="89"/>
                    </a:lnTo>
                    <a:lnTo>
                      <a:pt x="751" y="46"/>
                    </a:lnTo>
                    <a:lnTo>
                      <a:pt x="766" y="54"/>
                    </a:lnTo>
                    <a:lnTo>
                      <a:pt x="781" y="62"/>
                    </a:lnTo>
                    <a:lnTo>
                      <a:pt x="780" y="134"/>
                    </a:lnTo>
                    <a:lnTo>
                      <a:pt x="800" y="148"/>
                    </a:lnTo>
                    <a:lnTo>
                      <a:pt x="810" y="155"/>
                    </a:lnTo>
                    <a:lnTo>
                      <a:pt x="820" y="163"/>
                    </a:lnTo>
                    <a:lnTo>
                      <a:pt x="887" y="140"/>
                    </a:lnTo>
                    <a:lnTo>
                      <a:pt x="900" y="152"/>
                    </a:lnTo>
                    <a:lnTo>
                      <a:pt x="912" y="164"/>
                    </a:lnTo>
                    <a:lnTo>
                      <a:pt x="888" y="232"/>
                    </a:lnTo>
                    <a:lnTo>
                      <a:pt x="904" y="252"/>
                    </a:lnTo>
                    <a:lnTo>
                      <a:pt x="918" y="272"/>
                    </a:lnTo>
                    <a:lnTo>
                      <a:pt x="990" y="271"/>
                    </a:lnTo>
                    <a:lnTo>
                      <a:pt x="997" y="286"/>
                    </a:lnTo>
                    <a:lnTo>
                      <a:pt x="1005" y="302"/>
                    </a:lnTo>
                    <a:lnTo>
                      <a:pt x="962" y="359"/>
                    </a:lnTo>
                    <a:lnTo>
                      <a:pt x="970" y="382"/>
                    </a:lnTo>
                    <a:lnTo>
                      <a:pt x="974" y="395"/>
                    </a:lnTo>
                    <a:lnTo>
                      <a:pt x="977" y="407"/>
                    </a:lnTo>
                    <a:lnTo>
                      <a:pt x="1045" y="428"/>
                    </a:lnTo>
                    <a:lnTo>
                      <a:pt x="1052" y="461"/>
                    </a:lnTo>
                    <a:lnTo>
                      <a:pt x="992" y="503"/>
                    </a:lnTo>
                    <a:lnTo>
                      <a:pt x="993" y="528"/>
                    </a:lnTo>
                    <a:lnTo>
                      <a:pt x="992" y="553"/>
                    </a:lnTo>
                    <a:lnTo>
                      <a:pt x="1052" y="595"/>
                    </a:lnTo>
                    <a:lnTo>
                      <a:pt x="1049" y="611"/>
                    </a:lnTo>
                    <a:lnTo>
                      <a:pt x="1045" y="628"/>
                    </a:lnTo>
                    <a:lnTo>
                      <a:pt x="977" y="650"/>
                    </a:lnTo>
                    <a:lnTo>
                      <a:pt x="970" y="674"/>
                    </a:lnTo>
                    <a:lnTo>
                      <a:pt x="966" y="686"/>
                    </a:lnTo>
                    <a:lnTo>
                      <a:pt x="962" y="697"/>
                    </a:lnTo>
                    <a:lnTo>
                      <a:pt x="1005" y="755"/>
                    </a:lnTo>
                    <a:lnTo>
                      <a:pt x="997" y="770"/>
                    </a:lnTo>
                    <a:lnTo>
                      <a:pt x="990" y="785"/>
                    </a:lnTo>
                    <a:lnTo>
                      <a:pt x="918" y="784"/>
                    </a:lnTo>
                    <a:lnTo>
                      <a:pt x="904" y="804"/>
                    </a:lnTo>
                    <a:lnTo>
                      <a:pt x="897" y="814"/>
                    </a:lnTo>
                    <a:lnTo>
                      <a:pt x="888" y="825"/>
                    </a:lnTo>
                    <a:lnTo>
                      <a:pt x="912" y="892"/>
                    </a:lnTo>
                    <a:lnTo>
                      <a:pt x="900" y="905"/>
                    </a:lnTo>
                    <a:lnTo>
                      <a:pt x="887" y="917"/>
                    </a:lnTo>
                    <a:close/>
                  </a:path>
                </a:pathLst>
              </a:custGeom>
              <a:solidFill>
                <a:schemeClr val="tx2">
                  <a:lumMod val="20000"/>
                  <a:lumOff val="80000"/>
                </a:schemeClr>
              </a:solidFill>
              <a:ln w="6350">
                <a:solidFill>
                  <a:schemeClr val="tx2">
                    <a:lumMod val="20000"/>
                    <a:lumOff val="80000"/>
                  </a:schemeClr>
                </a:solidFill>
                <a:round/>
                <a:headEnd/>
                <a:tailEnd/>
              </a:ln>
              <a:effectLst/>
            </p:spPr>
            <p:txBody>
              <a:bodyPr/>
              <a:lstStyle/>
              <a:p>
                <a:pPr>
                  <a:defRPr/>
                </a:pPr>
                <a:endParaRPr lang="zh-CN" altLang="en-US">
                  <a:latin typeface="Arial" charset="0"/>
                </a:endParaRPr>
              </a:p>
            </p:txBody>
          </p:sp>
        </p:grpSp>
        <p:grpSp>
          <p:nvGrpSpPr>
            <p:cNvPr id="25" name="组合 51"/>
            <p:cNvGrpSpPr>
              <a:grpSpLocks/>
            </p:cNvGrpSpPr>
            <p:nvPr/>
          </p:nvGrpSpPr>
          <p:grpSpPr bwMode="auto">
            <a:xfrm rot="5400000">
              <a:off x="1187624" y="1412776"/>
              <a:ext cx="1428760" cy="1428760"/>
              <a:chOff x="428596" y="4857760"/>
              <a:chExt cx="1643074" cy="1643074"/>
            </a:xfrm>
          </p:grpSpPr>
          <p:pic>
            <p:nvPicPr>
              <p:cNvPr id="29"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5400000">
                <a:off x="642910" y="5500702"/>
                <a:ext cx="1133493" cy="3682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Freeform 4"/>
              <p:cNvSpPr>
                <a:spLocks noEditPoints="1"/>
              </p:cNvSpPr>
              <p:nvPr/>
            </p:nvSpPr>
            <p:spPr bwMode="auto">
              <a:xfrm>
                <a:off x="427844" y="4857769"/>
                <a:ext cx="1643297" cy="1643065"/>
              </a:xfrm>
              <a:custGeom>
                <a:avLst/>
                <a:gdLst>
                  <a:gd name="T0" fmla="*/ 2147483647 w 1052"/>
                  <a:gd name="T1" fmla="*/ 2147483647 h 1057"/>
                  <a:gd name="T2" fmla="*/ 2147483647 w 1052"/>
                  <a:gd name="T3" fmla="*/ 2147483647 h 1057"/>
                  <a:gd name="T4" fmla="*/ 2147483647 w 1052"/>
                  <a:gd name="T5" fmla="*/ 2147483647 h 1057"/>
                  <a:gd name="T6" fmla="*/ 2147483647 w 1052"/>
                  <a:gd name="T7" fmla="*/ 2147483647 h 1057"/>
                  <a:gd name="T8" fmla="*/ 2147483647 w 1052"/>
                  <a:gd name="T9" fmla="*/ 2147483647 h 1057"/>
                  <a:gd name="T10" fmla="*/ 2147483647 w 1052"/>
                  <a:gd name="T11" fmla="*/ 2147483647 h 1057"/>
                  <a:gd name="T12" fmla="*/ 2147483647 w 1052"/>
                  <a:gd name="T13" fmla="*/ 2147483647 h 1057"/>
                  <a:gd name="T14" fmla="*/ 2147483647 w 1052"/>
                  <a:gd name="T15" fmla="*/ 2147483647 h 1057"/>
                  <a:gd name="T16" fmla="*/ 2147483647 w 1052"/>
                  <a:gd name="T17" fmla="*/ 2147483647 h 1057"/>
                  <a:gd name="T18" fmla="*/ 2147483647 w 1052"/>
                  <a:gd name="T19" fmla="*/ 2147483647 h 1057"/>
                  <a:gd name="T20" fmla="*/ 2147483647 w 1052"/>
                  <a:gd name="T21" fmla="*/ 2147483647 h 1057"/>
                  <a:gd name="T22" fmla="*/ 2147483647 w 1052"/>
                  <a:gd name="T23" fmla="*/ 2147483647 h 1057"/>
                  <a:gd name="T24" fmla="*/ 2147483647 w 1052"/>
                  <a:gd name="T25" fmla="*/ 2147483647 h 1057"/>
                  <a:gd name="T26" fmla="*/ 2147483647 w 1052"/>
                  <a:gd name="T27" fmla="*/ 2147483647 h 1057"/>
                  <a:gd name="T28" fmla="*/ 2147483647 w 1052"/>
                  <a:gd name="T29" fmla="*/ 2147483647 h 1057"/>
                  <a:gd name="T30" fmla="*/ 2147483647 w 1052"/>
                  <a:gd name="T31" fmla="*/ 2147483647 h 1057"/>
                  <a:gd name="T32" fmla="*/ 2147483647 w 1052"/>
                  <a:gd name="T33" fmla="*/ 2147483647 h 1057"/>
                  <a:gd name="T34" fmla="*/ 2147483647 w 1052"/>
                  <a:gd name="T35" fmla="*/ 2147483647 h 1057"/>
                  <a:gd name="T36" fmla="*/ 2147483647 w 1052"/>
                  <a:gd name="T37" fmla="*/ 2147483647 h 1057"/>
                  <a:gd name="T38" fmla="*/ 2147483647 w 1052"/>
                  <a:gd name="T39" fmla="*/ 2147483647 h 1057"/>
                  <a:gd name="T40" fmla="*/ 2147483647 w 1052"/>
                  <a:gd name="T41" fmla="*/ 2147483647 h 1057"/>
                  <a:gd name="T42" fmla="*/ 2147483647 w 1052"/>
                  <a:gd name="T43" fmla="*/ 2147483647 h 1057"/>
                  <a:gd name="T44" fmla="*/ 2147483647 w 1052"/>
                  <a:gd name="T45" fmla="*/ 2147483647 h 1057"/>
                  <a:gd name="T46" fmla="*/ 2147483647 w 1052"/>
                  <a:gd name="T47" fmla="*/ 2147483647 h 1057"/>
                  <a:gd name="T48" fmla="*/ 2147483647 w 1052"/>
                  <a:gd name="T49" fmla="*/ 2147483647 h 1057"/>
                  <a:gd name="T50" fmla="*/ 2147483647 w 1052"/>
                  <a:gd name="T51" fmla="*/ 2147483647 h 1057"/>
                  <a:gd name="T52" fmla="*/ 2147483647 w 1052"/>
                  <a:gd name="T53" fmla="*/ 2147483647 h 1057"/>
                  <a:gd name="T54" fmla="*/ 2147483647 w 1052"/>
                  <a:gd name="T55" fmla="*/ 2147483647 h 1057"/>
                  <a:gd name="T56" fmla="*/ 2147483647 w 1052"/>
                  <a:gd name="T57" fmla="*/ 2147483647 h 1057"/>
                  <a:gd name="T58" fmla="*/ 2147483647 w 1052"/>
                  <a:gd name="T59" fmla="*/ 2147483647 h 1057"/>
                  <a:gd name="T60" fmla="*/ 2147483647 w 1052"/>
                  <a:gd name="T61" fmla="*/ 2147483647 h 1057"/>
                  <a:gd name="T62" fmla="*/ 2147483647 w 1052"/>
                  <a:gd name="T63" fmla="*/ 2147483647 h 1057"/>
                  <a:gd name="T64" fmla="*/ 2147483647 w 1052"/>
                  <a:gd name="T65" fmla="*/ 2147483647 h 1057"/>
                  <a:gd name="T66" fmla="*/ 2147483647 w 1052"/>
                  <a:gd name="T67" fmla="*/ 2147483647 h 1057"/>
                  <a:gd name="T68" fmla="*/ 2147483647 w 1052"/>
                  <a:gd name="T69" fmla="*/ 2147483647 h 1057"/>
                  <a:gd name="T70" fmla="*/ 2147483647 w 1052"/>
                  <a:gd name="T71" fmla="*/ 2147483647 h 1057"/>
                  <a:gd name="T72" fmla="*/ 2147483647 w 1052"/>
                  <a:gd name="T73" fmla="*/ 2147483647 h 1057"/>
                  <a:gd name="T74" fmla="*/ 2147483647 w 1052"/>
                  <a:gd name="T75" fmla="*/ 2147483647 h 1057"/>
                  <a:gd name="T76" fmla="*/ 2147483647 w 1052"/>
                  <a:gd name="T77" fmla="*/ 2147483647 h 1057"/>
                  <a:gd name="T78" fmla="*/ 2147483647 w 1052"/>
                  <a:gd name="T79" fmla="*/ 2147483647 h 1057"/>
                  <a:gd name="T80" fmla="*/ 2147483647 w 1052"/>
                  <a:gd name="T81" fmla="*/ 2147483647 h 1057"/>
                  <a:gd name="T82" fmla="*/ 0 w 1052"/>
                  <a:gd name="T83" fmla="*/ 2147483647 h 1057"/>
                  <a:gd name="T84" fmla="*/ 2147483647 w 1052"/>
                  <a:gd name="T85" fmla="*/ 2147483647 h 1057"/>
                  <a:gd name="T86" fmla="*/ 2147483647 w 1052"/>
                  <a:gd name="T87" fmla="*/ 2147483647 h 1057"/>
                  <a:gd name="T88" fmla="*/ 2147483647 w 1052"/>
                  <a:gd name="T89" fmla="*/ 2147483647 h 1057"/>
                  <a:gd name="T90" fmla="*/ 2147483647 w 1052"/>
                  <a:gd name="T91" fmla="*/ 2147483647 h 1057"/>
                  <a:gd name="T92" fmla="*/ 2147483647 w 1052"/>
                  <a:gd name="T93" fmla="*/ 2147483647 h 1057"/>
                  <a:gd name="T94" fmla="*/ 2147483647 w 1052"/>
                  <a:gd name="T95" fmla="*/ 2147483647 h 1057"/>
                  <a:gd name="T96" fmla="*/ 2147483647 w 1052"/>
                  <a:gd name="T97" fmla="*/ 2147483647 h 1057"/>
                  <a:gd name="T98" fmla="*/ 2147483647 w 1052"/>
                  <a:gd name="T99" fmla="*/ 2147483647 h 1057"/>
                  <a:gd name="T100" fmla="*/ 2147483647 w 1052"/>
                  <a:gd name="T101" fmla="*/ 2147483647 h 1057"/>
                  <a:gd name="T102" fmla="*/ 2147483647 w 1052"/>
                  <a:gd name="T103" fmla="*/ 2147483647 h 1057"/>
                  <a:gd name="T104" fmla="*/ 2147483647 w 1052"/>
                  <a:gd name="T105" fmla="*/ 2147483647 h 1057"/>
                  <a:gd name="T106" fmla="*/ 2147483647 w 1052"/>
                  <a:gd name="T107" fmla="*/ 2147483647 h 1057"/>
                  <a:gd name="T108" fmla="*/ 2147483647 w 1052"/>
                  <a:gd name="T109" fmla="*/ 2147483647 h 1057"/>
                  <a:gd name="T110" fmla="*/ 2147483647 w 1052"/>
                  <a:gd name="T111" fmla="*/ 2147483647 h 1057"/>
                  <a:gd name="T112" fmla="*/ 2147483647 w 1052"/>
                  <a:gd name="T113" fmla="*/ 2147483647 h 1057"/>
                  <a:gd name="T114" fmla="*/ 2147483647 w 1052"/>
                  <a:gd name="T115" fmla="*/ 2147483647 h 1057"/>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1052" h="1057">
                    <a:moveTo>
                      <a:pt x="187" y="528"/>
                    </a:moveTo>
                    <a:lnTo>
                      <a:pt x="188" y="545"/>
                    </a:lnTo>
                    <a:lnTo>
                      <a:pt x="189" y="563"/>
                    </a:lnTo>
                    <a:lnTo>
                      <a:pt x="190" y="572"/>
                    </a:lnTo>
                    <a:lnTo>
                      <a:pt x="191" y="580"/>
                    </a:lnTo>
                    <a:lnTo>
                      <a:pt x="194" y="597"/>
                    </a:lnTo>
                    <a:lnTo>
                      <a:pt x="196" y="605"/>
                    </a:lnTo>
                    <a:lnTo>
                      <a:pt x="198" y="613"/>
                    </a:lnTo>
                    <a:lnTo>
                      <a:pt x="202" y="629"/>
                    </a:lnTo>
                    <a:lnTo>
                      <a:pt x="208" y="646"/>
                    </a:lnTo>
                    <a:lnTo>
                      <a:pt x="214" y="661"/>
                    </a:lnTo>
                    <a:lnTo>
                      <a:pt x="217" y="668"/>
                    </a:lnTo>
                    <a:lnTo>
                      <a:pt x="220" y="676"/>
                    </a:lnTo>
                    <a:lnTo>
                      <a:pt x="224" y="683"/>
                    </a:lnTo>
                    <a:lnTo>
                      <a:pt x="228" y="690"/>
                    </a:lnTo>
                    <a:lnTo>
                      <a:pt x="236" y="704"/>
                    </a:lnTo>
                    <a:lnTo>
                      <a:pt x="245" y="718"/>
                    </a:lnTo>
                    <a:lnTo>
                      <a:pt x="254" y="732"/>
                    </a:lnTo>
                    <a:lnTo>
                      <a:pt x="264" y="745"/>
                    </a:lnTo>
                    <a:lnTo>
                      <a:pt x="274" y="757"/>
                    </a:lnTo>
                    <a:lnTo>
                      <a:pt x="286" y="768"/>
                    </a:lnTo>
                    <a:lnTo>
                      <a:pt x="298" y="780"/>
                    </a:lnTo>
                    <a:lnTo>
                      <a:pt x="304" y="785"/>
                    </a:lnTo>
                    <a:lnTo>
                      <a:pt x="310" y="790"/>
                    </a:lnTo>
                    <a:lnTo>
                      <a:pt x="323" y="800"/>
                    </a:lnTo>
                    <a:lnTo>
                      <a:pt x="336" y="809"/>
                    </a:lnTo>
                    <a:lnTo>
                      <a:pt x="350" y="819"/>
                    </a:lnTo>
                    <a:lnTo>
                      <a:pt x="364" y="827"/>
                    </a:lnTo>
                    <a:lnTo>
                      <a:pt x="378" y="835"/>
                    </a:lnTo>
                    <a:lnTo>
                      <a:pt x="393" y="841"/>
                    </a:lnTo>
                    <a:lnTo>
                      <a:pt x="401" y="845"/>
                    </a:lnTo>
                    <a:lnTo>
                      <a:pt x="409" y="847"/>
                    </a:lnTo>
                    <a:lnTo>
                      <a:pt x="424" y="853"/>
                    </a:lnTo>
                    <a:lnTo>
                      <a:pt x="432" y="855"/>
                    </a:lnTo>
                    <a:lnTo>
                      <a:pt x="440" y="857"/>
                    </a:lnTo>
                    <a:lnTo>
                      <a:pt x="449" y="859"/>
                    </a:lnTo>
                    <a:lnTo>
                      <a:pt x="457" y="861"/>
                    </a:lnTo>
                    <a:lnTo>
                      <a:pt x="474" y="864"/>
                    </a:lnTo>
                    <a:lnTo>
                      <a:pt x="491" y="866"/>
                    </a:lnTo>
                    <a:lnTo>
                      <a:pt x="508" y="867"/>
                    </a:lnTo>
                    <a:lnTo>
                      <a:pt x="525" y="868"/>
                    </a:lnTo>
                    <a:lnTo>
                      <a:pt x="542" y="867"/>
                    </a:lnTo>
                    <a:lnTo>
                      <a:pt x="559" y="866"/>
                    </a:lnTo>
                    <a:lnTo>
                      <a:pt x="568" y="865"/>
                    </a:lnTo>
                    <a:lnTo>
                      <a:pt x="576" y="864"/>
                    </a:lnTo>
                    <a:lnTo>
                      <a:pt x="593" y="861"/>
                    </a:lnTo>
                    <a:lnTo>
                      <a:pt x="602" y="859"/>
                    </a:lnTo>
                    <a:lnTo>
                      <a:pt x="610" y="857"/>
                    </a:lnTo>
                    <a:lnTo>
                      <a:pt x="626" y="853"/>
                    </a:lnTo>
                    <a:lnTo>
                      <a:pt x="641" y="847"/>
                    </a:lnTo>
                    <a:lnTo>
                      <a:pt x="657" y="841"/>
                    </a:lnTo>
                    <a:lnTo>
                      <a:pt x="664" y="838"/>
                    </a:lnTo>
                    <a:lnTo>
                      <a:pt x="672" y="835"/>
                    </a:lnTo>
                    <a:lnTo>
                      <a:pt x="679" y="831"/>
                    </a:lnTo>
                    <a:lnTo>
                      <a:pt x="686" y="827"/>
                    </a:lnTo>
                    <a:lnTo>
                      <a:pt x="700" y="819"/>
                    </a:lnTo>
                    <a:lnTo>
                      <a:pt x="714" y="809"/>
                    </a:lnTo>
                    <a:lnTo>
                      <a:pt x="727" y="800"/>
                    </a:lnTo>
                    <a:lnTo>
                      <a:pt x="740" y="790"/>
                    </a:lnTo>
                    <a:lnTo>
                      <a:pt x="753" y="780"/>
                    </a:lnTo>
                    <a:lnTo>
                      <a:pt x="764" y="768"/>
                    </a:lnTo>
                    <a:lnTo>
                      <a:pt x="776" y="757"/>
                    </a:lnTo>
                    <a:lnTo>
                      <a:pt x="781" y="751"/>
                    </a:lnTo>
                    <a:lnTo>
                      <a:pt x="786" y="745"/>
                    </a:lnTo>
                    <a:lnTo>
                      <a:pt x="796" y="732"/>
                    </a:lnTo>
                    <a:lnTo>
                      <a:pt x="805" y="718"/>
                    </a:lnTo>
                    <a:lnTo>
                      <a:pt x="814" y="704"/>
                    </a:lnTo>
                    <a:lnTo>
                      <a:pt x="822" y="690"/>
                    </a:lnTo>
                    <a:lnTo>
                      <a:pt x="830" y="676"/>
                    </a:lnTo>
                    <a:lnTo>
                      <a:pt x="836" y="661"/>
                    </a:lnTo>
                    <a:lnTo>
                      <a:pt x="840" y="653"/>
                    </a:lnTo>
                    <a:lnTo>
                      <a:pt x="842" y="646"/>
                    </a:lnTo>
                    <a:lnTo>
                      <a:pt x="848" y="629"/>
                    </a:lnTo>
                    <a:lnTo>
                      <a:pt x="850" y="621"/>
                    </a:lnTo>
                    <a:lnTo>
                      <a:pt x="852" y="613"/>
                    </a:lnTo>
                    <a:lnTo>
                      <a:pt x="854" y="605"/>
                    </a:lnTo>
                    <a:lnTo>
                      <a:pt x="856" y="597"/>
                    </a:lnTo>
                    <a:lnTo>
                      <a:pt x="859" y="580"/>
                    </a:lnTo>
                    <a:lnTo>
                      <a:pt x="861" y="563"/>
                    </a:lnTo>
                    <a:lnTo>
                      <a:pt x="862" y="545"/>
                    </a:lnTo>
                    <a:lnTo>
                      <a:pt x="863" y="528"/>
                    </a:lnTo>
                    <a:lnTo>
                      <a:pt x="862" y="511"/>
                    </a:lnTo>
                    <a:lnTo>
                      <a:pt x="861" y="494"/>
                    </a:lnTo>
                    <a:lnTo>
                      <a:pt x="860" y="485"/>
                    </a:lnTo>
                    <a:lnTo>
                      <a:pt x="859" y="477"/>
                    </a:lnTo>
                    <a:lnTo>
                      <a:pt x="856" y="459"/>
                    </a:lnTo>
                    <a:lnTo>
                      <a:pt x="854" y="451"/>
                    </a:lnTo>
                    <a:lnTo>
                      <a:pt x="852" y="443"/>
                    </a:lnTo>
                    <a:lnTo>
                      <a:pt x="848" y="427"/>
                    </a:lnTo>
                    <a:lnTo>
                      <a:pt x="842" y="412"/>
                    </a:lnTo>
                    <a:lnTo>
                      <a:pt x="836" y="396"/>
                    </a:lnTo>
                    <a:lnTo>
                      <a:pt x="833" y="389"/>
                    </a:lnTo>
                    <a:lnTo>
                      <a:pt x="830" y="380"/>
                    </a:lnTo>
                    <a:lnTo>
                      <a:pt x="826" y="373"/>
                    </a:lnTo>
                    <a:lnTo>
                      <a:pt x="822" y="366"/>
                    </a:lnTo>
                    <a:lnTo>
                      <a:pt x="814" y="352"/>
                    </a:lnTo>
                    <a:lnTo>
                      <a:pt x="805" y="338"/>
                    </a:lnTo>
                    <a:lnTo>
                      <a:pt x="796" y="325"/>
                    </a:lnTo>
                    <a:lnTo>
                      <a:pt x="786" y="312"/>
                    </a:lnTo>
                    <a:lnTo>
                      <a:pt x="776" y="300"/>
                    </a:lnTo>
                    <a:lnTo>
                      <a:pt x="764" y="288"/>
                    </a:lnTo>
                    <a:lnTo>
                      <a:pt x="753" y="276"/>
                    </a:lnTo>
                    <a:lnTo>
                      <a:pt x="747" y="271"/>
                    </a:lnTo>
                    <a:lnTo>
                      <a:pt x="740" y="266"/>
                    </a:lnTo>
                    <a:lnTo>
                      <a:pt x="727" y="256"/>
                    </a:lnTo>
                    <a:lnTo>
                      <a:pt x="714" y="247"/>
                    </a:lnTo>
                    <a:lnTo>
                      <a:pt x="700" y="238"/>
                    </a:lnTo>
                    <a:lnTo>
                      <a:pt x="686" y="230"/>
                    </a:lnTo>
                    <a:lnTo>
                      <a:pt x="672" y="222"/>
                    </a:lnTo>
                    <a:lnTo>
                      <a:pt x="657" y="216"/>
                    </a:lnTo>
                    <a:lnTo>
                      <a:pt x="649" y="212"/>
                    </a:lnTo>
                    <a:lnTo>
                      <a:pt x="641" y="209"/>
                    </a:lnTo>
                    <a:lnTo>
                      <a:pt x="626" y="203"/>
                    </a:lnTo>
                    <a:lnTo>
                      <a:pt x="618" y="201"/>
                    </a:lnTo>
                    <a:lnTo>
                      <a:pt x="610" y="199"/>
                    </a:lnTo>
                    <a:lnTo>
                      <a:pt x="602" y="197"/>
                    </a:lnTo>
                    <a:lnTo>
                      <a:pt x="593" y="195"/>
                    </a:lnTo>
                    <a:lnTo>
                      <a:pt x="576" y="192"/>
                    </a:lnTo>
                    <a:lnTo>
                      <a:pt x="559" y="190"/>
                    </a:lnTo>
                    <a:lnTo>
                      <a:pt x="542" y="189"/>
                    </a:lnTo>
                    <a:lnTo>
                      <a:pt x="525" y="188"/>
                    </a:lnTo>
                    <a:lnTo>
                      <a:pt x="508" y="189"/>
                    </a:lnTo>
                    <a:lnTo>
                      <a:pt x="491" y="190"/>
                    </a:lnTo>
                    <a:lnTo>
                      <a:pt x="482" y="191"/>
                    </a:lnTo>
                    <a:lnTo>
                      <a:pt x="474" y="192"/>
                    </a:lnTo>
                    <a:lnTo>
                      <a:pt x="457" y="195"/>
                    </a:lnTo>
                    <a:lnTo>
                      <a:pt x="449" y="197"/>
                    </a:lnTo>
                    <a:lnTo>
                      <a:pt x="440" y="199"/>
                    </a:lnTo>
                    <a:lnTo>
                      <a:pt x="424" y="203"/>
                    </a:lnTo>
                    <a:lnTo>
                      <a:pt x="409" y="209"/>
                    </a:lnTo>
                    <a:lnTo>
                      <a:pt x="393" y="216"/>
                    </a:lnTo>
                    <a:lnTo>
                      <a:pt x="386" y="219"/>
                    </a:lnTo>
                    <a:lnTo>
                      <a:pt x="378" y="222"/>
                    </a:lnTo>
                    <a:lnTo>
                      <a:pt x="371" y="226"/>
                    </a:lnTo>
                    <a:lnTo>
                      <a:pt x="364" y="230"/>
                    </a:lnTo>
                    <a:lnTo>
                      <a:pt x="350" y="238"/>
                    </a:lnTo>
                    <a:lnTo>
                      <a:pt x="336" y="247"/>
                    </a:lnTo>
                    <a:lnTo>
                      <a:pt x="323" y="256"/>
                    </a:lnTo>
                    <a:lnTo>
                      <a:pt x="310" y="266"/>
                    </a:lnTo>
                    <a:lnTo>
                      <a:pt x="298" y="276"/>
                    </a:lnTo>
                    <a:lnTo>
                      <a:pt x="286" y="288"/>
                    </a:lnTo>
                    <a:lnTo>
                      <a:pt x="274" y="300"/>
                    </a:lnTo>
                    <a:lnTo>
                      <a:pt x="269" y="306"/>
                    </a:lnTo>
                    <a:lnTo>
                      <a:pt x="264" y="312"/>
                    </a:lnTo>
                    <a:lnTo>
                      <a:pt x="254" y="325"/>
                    </a:lnTo>
                    <a:lnTo>
                      <a:pt x="245" y="338"/>
                    </a:lnTo>
                    <a:lnTo>
                      <a:pt x="236" y="352"/>
                    </a:lnTo>
                    <a:lnTo>
                      <a:pt x="228" y="366"/>
                    </a:lnTo>
                    <a:lnTo>
                      <a:pt x="220" y="380"/>
                    </a:lnTo>
                    <a:lnTo>
                      <a:pt x="214" y="396"/>
                    </a:lnTo>
                    <a:lnTo>
                      <a:pt x="211" y="404"/>
                    </a:lnTo>
                    <a:lnTo>
                      <a:pt x="208" y="412"/>
                    </a:lnTo>
                    <a:lnTo>
                      <a:pt x="202" y="427"/>
                    </a:lnTo>
                    <a:lnTo>
                      <a:pt x="200" y="435"/>
                    </a:lnTo>
                    <a:lnTo>
                      <a:pt x="198" y="443"/>
                    </a:lnTo>
                    <a:lnTo>
                      <a:pt x="196" y="451"/>
                    </a:lnTo>
                    <a:lnTo>
                      <a:pt x="194" y="459"/>
                    </a:lnTo>
                    <a:lnTo>
                      <a:pt x="191" y="477"/>
                    </a:lnTo>
                    <a:lnTo>
                      <a:pt x="189" y="494"/>
                    </a:lnTo>
                    <a:lnTo>
                      <a:pt x="188" y="511"/>
                    </a:lnTo>
                    <a:lnTo>
                      <a:pt x="187" y="528"/>
                    </a:lnTo>
                    <a:close/>
                    <a:moveTo>
                      <a:pt x="887" y="917"/>
                    </a:moveTo>
                    <a:lnTo>
                      <a:pt x="820" y="893"/>
                    </a:lnTo>
                    <a:lnTo>
                      <a:pt x="800" y="909"/>
                    </a:lnTo>
                    <a:lnTo>
                      <a:pt x="780" y="923"/>
                    </a:lnTo>
                    <a:lnTo>
                      <a:pt x="781" y="996"/>
                    </a:lnTo>
                    <a:lnTo>
                      <a:pt x="766" y="1003"/>
                    </a:lnTo>
                    <a:lnTo>
                      <a:pt x="751" y="1011"/>
                    </a:lnTo>
                    <a:lnTo>
                      <a:pt x="693" y="967"/>
                    </a:lnTo>
                    <a:lnTo>
                      <a:pt x="670" y="975"/>
                    </a:lnTo>
                    <a:lnTo>
                      <a:pt x="658" y="979"/>
                    </a:lnTo>
                    <a:lnTo>
                      <a:pt x="646" y="982"/>
                    </a:lnTo>
                    <a:lnTo>
                      <a:pt x="625" y="1051"/>
                    </a:lnTo>
                    <a:lnTo>
                      <a:pt x="591" y="1057"/>
                    </a:lnTo>
                    <a:lnTo>
                      <a:pt x="550" y="998"/>
                    </a:lnTo>
                    <a:lnTo>
                      <a:pt x="525" y="999"/>
                    </a:lnTo>
                    <a:lnTo>
                      <a:pt x="500" y="998"/>
                    </a:lnTo>
                    <a:lnTo>
                      <a:pt x="459" y="1057"/>
                    </a:lnTo>
                    <a:lnTo>
                      <a:pt x="442" y="1054"/>
                    </a:lnTo>
                    <a:lnTo>
                      <a:pt x="425" y="1051"/>
                    </a:lnTo>
                    <a:lnTo>
                      <a:pt x="404" y="982"/>
                    </a:lnTo>
                    <a:lnTo>
                      <a:pt x="380" y="975"/>
                    </a:lnTo>
                    <a:lnTo>
                      <a:pt x="369" y="971"/>
                    </a:lnTo>
                    <a:lnTo>
                      <a:pt x="357" y="967"/>
                    </a:lnTo>
                    <a:lnTo>
                      <a:pt x="300" y="1011"/>
                    </a:lnTo>
                    <a:lnTo>
                      <a:pt x="284" y="1003"/>
                    </a:lnTo>
                    <a:lnTo>
                      <a:pt x="269" y="996"/>
                    </a:lnTo>
                    <a:lnTo>
                      <a:pt x="270" y="923"/>
                    </a:lnTo>
                    <a:lnTo>
                      <a:pt x="250" y="909"/>
                    </a:lnTo>
                    <a:lnTo>
                      <a:pt x="240" y="902"/>
                    </a:lnTo>
                    <a:lnTo>
                      <a:pt x="230" y="893"/>
                    </a:lnTo>
                    <a:lnTo>
                      <a:pt x="163" y="917"/>
                    </a:lnTo>
                    <a:lnTo>
                      <a:pt x="151" y="905"/>
                    </a:lnTo>
                    <a:lnTo>
                      <a:pt x="138" y="892"/>
                    </a:lnTo>
                    <a:lnTo>
                      <a:pt x="162" y="825"/>
                    </a:lnTo>
                    <a:lnTo>
                      <a:pt x="147" y="804"/>
                    </a:lnTo>
                    <a:lnTo>
                      <a:pt x="132" y="784"/>
                    </a:lnTo>
                    <a:lnTo>
                      <a:pt x="61" y="785"/>
                    </a:lnTo>
                    <a:lnTo>
                      <a:pt x="53" y="770"/>
                    </a:lnTo>
                    <a:lnTo>
                      <a:pt x="45" y="755"/>
                    </a:lnTo>
                    <a:lnTo>
                      <a:pt x="88" y="697"/>
                    </a:lnTo>
                    <a:lnTo>
                      <a:pt x="80" y="674"/>
                    </a:lnTo>
                    <a:lnTo>
                      <a:pt x="76" y="662"/>
                    </a:lnTo>
                    <a:lnTo>
                      <a:pt x="73" y="650"/>
                    </a:lnTo>
                    <a:lnTo>
                      <a:pt x="5" y="628"/>
                    </a:lnTo>
                    <a:lnTo>
                      <a:pt x="0" y="595"/>
                    </a:lnTo>
                    <a:lnTo>
                      <a:pt x="58" y="553"/>
                    </a:lnTo>
                    <a:lnTo>
                      <a:pt x="57" y="528"/>
                    </a:lnTo>
                    <a:lnTo>
                      <a:pt x="58" y="503"/>
                    </a:lnTo>
                    <a:lnTo>
                      <a:pt x="0" y="461"/>
                    </a:lnTo>
                    <a:lnTo>
                      <a:pt x="2" y="445"/>
                    </a:lnTo>
                    <a:lnTo>
                      <a:pt x="5" y="428"/>
                    </a:lnTo>
                    <a:lnTo>
                      <a:pt x="73" y="407"/>
                    </a:lnTo>
                    <a:lnTo>
                      <a:pt x="80" y="382"/>
                    </a:lnTo>
                    <a:lnTo>
                      <a:pt x="84" y="371"/>
                    </a:lnTo>
                    <a:lnTo>
                      <a:pt x="88" y="359"/>
                    </a:lnTo>
                    <a:lnTo>
                      <a:pt x="45" y="302"/>
                    </a:lnTo>
                    <a:lnTo>
                      <a:pt x="53" y="286"/>
                    </a:lnTo>
                    <a:lnTo>
                      <a:pt x="61" y="271"/>
                    </a:lnTo>
                    <a:lnTo>
                      <a:pt x="132" y="272"/>
                    </a:lnTo>
                    <a:lnTo>
                      <a:pt x="147" y="252"/>
                    </a:lnTo>
                    <a:lnTo>
                      <a:pt x="154" y="242"/>
                    </a:lnTo>
                    <a:lnTo>
                      <a:pt x="162" y="232"/>
                    </a:lnTo>
                    <a:lnTo>
                      <a:pt x="138" y="164"/>
                    </a:lnTo>
                    <a:lnTo>
                      <a:pt x="151" y="152"/>
                    </a:lnTo>
                    <a:lnTo>
                      <a:pt x="163" y="140"/>
                    </a:lnTo>
                    <a:lnTo>
                      <a:pt x="230" y="163"/>
                    </a:lnTo>
                    <a:lnTo>
                      <a:pt x="250" y="148"/>
                    </a:lnTo>
                    <a:lnTo>
                      <a:pt x="270" y="134"/>
                    </a:lnTo>
                    <a:lnTo>
                      <a:pt x="269" y="62"/>
                    </a:lnTo>
                    <a:lnTo>
                      <a:pt x="284" y="54"/>
                    </a:lnTo>
                    <a:lnTo>
                      <a:pt x="300" y="46"/>
                    </a:lnTo>
                    <a:lnTo>
                      <a:pt x="357" y="89"/>
                    </a:lnTo>
                    <a:lnTo>
                      <a:pt x="380" y="81"/>
                    </a:lnTo>
                    <a:lnTo>
                      <a:pt x="392" y="77"/>
                    </a:lnTo>
                    <a:lnTo>
                      <a:pt x="404" y="74"/>
                    </a:lnTo>
                    <a:lnTo>
                      <a:pt x="425" y="5"/>
                    </a:lnTo>
                    <a:lnTo>
                      <a:pt x="459" y="0"/>
                    </a:lnTo>
                    <a:lnTo>
                      <a:pt x="500" y="59"/>
                    </a:lnTo>
                    <a:lnTo>
                      <a:pt x="525" y="58"/>
                    </a:lnTo>
                    <a:lnTo>
                      <a:pt x="550" y="59"/>
                    </a:lnTo>
                    <a:lnTo>
                      <a:pt x="591" y="0"/>
                    </a:lnTo>
                    <a:lnTo>
                      <a:pt x="608" y="2"/>
                    </a:lnTo>
                    <a:lnTo>
                      <a:pt x="625" y="5"/>
                    </a:lnTo>
                    <a:lnTo>
                      <a:pt x="646" y="74"/>
                    </a:lnTo>
                    <a:lnTo>
                      <a:pt x="670" y="81"/>
                    </a:lnTo>
                    <a:lnTo>
                      <a:pt x="682" y="85"/>
                    </a:lnTo>
                    <a:lnTo>
                      <a:pt x="693" y="89"/>
                    </a:lnTo>
                    <a:lnTo>
                      <a:pt x="751" y="46"/>
                    </a:lnTo>
                    <a:lnTo>
                      <a:pt x="766" y="54"/>
                    </a:lnTo>
                    <a:lnTo>
                      <a:pt x="781" y="62"/>
                    </a:lnTo>
                    <a:lnTo>
                      <a:pt x="780" y="134"/>
                    </a:lnTo>
                    <a:lnTo>
                      <a:pt x="800" y="148"/>
                    </a:lnTo>
                    <a:lnTo>
                      <a:pt x="810" y="155"/>
                    </a:lnTo>
                    <a:lnTo>
                      <a:pt x="820" y="163"/>
                    </a:lnTo>
                    <a:lnTo>
                      <a:pt x="887" y="140"/>
                    </a:lnTo>
                    <a:lnTo>
                      <a:pt x="900" y="152"/>
                    </a:lnTo>
                    <a:lnTo>
                      <a:pt x="912" y="164"/>
                    </a:lnTo>
                    <a:lnTo>
                      <a:pt x="888" y="232"/>
                    </a:lnTo>
                    <a:lnTo>
                      <a:pt x="904" y="252"/>
                    </a:lnTo>
                    <a:lnTo>
                      <a:pt x="918" y="272"/>
                    </a:lnTo>
                    <a:lnTo>
                      <a:pt x="990" y="271"/>
                    </a:lnTo>
                    <a:lnTo>
                      <a:pt x="997" y="286"/>
                    </a:lnTo>
                    <a:lnTo>
                      <a:pt x="1005" y="302"/>
                    </a:lnTo>
                    <a:lnTo>
                      <a:pt x="962" y="359"/>
                    </a:lnTo>
                    <a:lnTo>
                      <a:pt x="970" y="382"/>
                    </a:lnTo>
                    <a:lnTo>
                      <a:pt x="974" y="395"/>
                    </a:lnTo>
                    <a:lnTo>
                      <a:pt x="977" y="407"/>
                    </a:lnTo>
                    <a:lnTo>
                      <a:pt x="1045" y="428"/>
                    </a:lnTo>
                    <a:lnTo>
                      <a:pt x="1052" y="461"/>
                    </a:lnTo>
                    <a:lnTo>
                      <a:pt x="992" y="503"/>
                    </a:lnTo>
                    <a:lnTo>
                      <a:pt x="993" y="528"/>
                    </a:lnTo>
                    <a:lnTo>
                      <a:pt x="992" y="553"/>
                    </a:lnTo>
                    <a:lnTo>
                      <a:pt x="1052" y="595"/>
                    </a:lnTo>
                    <a:lnTo>
                      <a:pt x="1049" y="611"/>
                    </a:lnTo>
                    <a:lnTo>
                      <a:pt x="1045" y="628"/>
                    </a:lnTo>
                    <a:lnTo>
                      <a:pt x="977" y="650"/>
                    </a:lnTo>
                    <a:lnTo>
                      <a:pt x="970" y="674"/>
                    </a:lnTo>
                    <a:lnTo>
                      <a:pt x="966" y="686"/>
                    </a:lnTo>
                    <a:lnTo>
                      <a:pt x="962" y="697"/>
                    </a:lnTo>
                    <a:lnTo>
                      <a:pt x="1005" y="755"/>
                    </a:lnTo>
                    <a:lnTo>
                      <a:pt x="997" y="770"/>
                    </a:lnTo>
                    <a:lnTo>
                      <a:pt x="990" y="785"/>
                    </a:lnTo>
                    <a:lnTo>
                      <a:pt x="918" y="784"/>
                    </a:lnTo>
                    <a:lnTo>
                      <a:pt x="904" y="804"/>
                    </a:lnTo>
                    <a:lnTo>
                      <a:pt x="897" y="814"/>
                    </a:lnTo>
                    <a:lnTo>
                      <a:pt x="888" y="825"/>
                    </a:lnTo>
                    <a:lnTo>
                      <a:pt x="912" y="892"/>
                    </a:lnTo>
                    <a:lnTo>
                      <a:pt x="900" y="905"/>
                    </a:lnTo>
                    <a:lnTo>
                      <a:pt x="887" y="917"/>
                    </a:lnTo>
                    <a:close/>
                  </a:path>
                </a:pathLst>
              </a:custGeom>
              <a:solidFill>
                <a:schemeClr val="tx2">
                  <a:lumMod val="20000"/>
                  <a:lumOff val="80000"/>
                </a:schemeClr>
              </a:solidFill>
              <a:ln w="6350">
                <a:solidFill>
                  <a:schemeClr val="tx2">
                    <a:lumMod val="20000"/>
                    <a:lumOff val="80000"/>
                  </a:schemeClr>
                </a:solidFill>
                <a:round/>
                <a:headEnd/>
                <a:tailEnd/>
              </a:ln>
              <a:effectLst/>
            </p:spPr>
            <p:txBody>
              <a:bodyPr/>
              <a:lstStyle/>
              <a:p>
                <a:pPr>
                  <a:defRPr/>
                </a:pPr>
                <a:endParaRPr lang="zh-CN" altLang="en-US">
                  <a:latin typeface="Arial" charset="0"/>
                </a:endParaRPr>
              </a:p>
            </p:txBody>
          </p:sp>
        </p:grpSp>
      </p:grpSp>
      <p:sp>
        <p:nvSpPr>
          <p:cNvPr id="39" name="TextBox 4"/>
          <p:cNvSpPr txBox="1">
            <a:spLocks noChangeArrowheads="1"/>
          </p:cNvSpPr>
          <p:nvPr/>
        </p:nvSpPr>
        <p:spPr bwMode="auto">
          <a:xfrm>
            <a:off x="250825" y="937096"/>
            <a:ext cx="66738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r>
              <a:rPr lang="en-US" altLang="zh-CN" sz="3200" b="1">
                <a:latin typeface="Arial Narrow" pitchFamily="34" charset="0"/>
                <a:ea typeface="楷体" pitchFamily="49" charset="-122"/>
                <a:cs typeface="Arial" pitchFamily="34" charset="0"/>
              </a:rPr>
              <a:t>Several Prestigious International Brands</a:t>
            </a:r>
            <a:endParaRPr lang="zh-CN" altLang="en-US" sz="3200" b="1">
              <a:latin typeface="Arial Narrow" pitchFamily="34" charset="0"/>
              <a:ea typeface="楷体" pitchFamily="49" charset="-122"/>
              <a:cs typeface="Arial" pitchFamily="34" charset="0"/>
            </a:endParaRPr>
          </a:p>
        </p:txBody>
      </p:sp>
    </p:spTree>
    <p:extLst>
      <p:ext uri="{BB962C8B-B14F-4D97-AF65-F5344CB8AC3E}">
        <p14:creationId xmlns:p14="http://schemas.microsoft.com/office/powerpoint/2010/main" val="369862611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6516688" y="6100763"/>
            <a:ext cx="2428875" cy="5683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pic>
        <p:nvPicPr>
          <p:cNvPr id="89094" name="Picture 1" descr="C:\Users\zdj\AppData\Roaming\Tencent\Users\672597920\QQ\WinTemp\RichOle\W1%YT({LUJ7@UP)UB[0~1EX.png"/>
          <p:cNvPicPr>
            <a:picLocks noChangeAspect="1"/>
          </p:cNvPicPr>
          <p:nvPr/>
        </p:nvPicPr>
        <p:blipFill>
          <a:blip r:embed="rId2"/>
          <a:stretch>
            <a:fillRect/>
          </a:stretch>
        </p:blipFill>
        <p:spPr>
          <a:xfrm>
            <a:off x="1547813" y="1639888"/>
            <a:ext cx="962025" cy="438150"/>
          </a:xfrm>
          <a:prstGeom prst="rect">
            <a:avLst/>
          </a:prstGeom>
          <a:noFill/>
          <a:ln w="9525">
            <a:noFill/>
          </a:ln>
        </p:spPr>
      </p:pic>
      <p:sp>
        <p:nvSpPr>
          <p:cNvPr id="89122" name="TextBox 32"/>
          <p:cNvSpPr txBox="1"/>
          <p:nvPr/>
        </p:nvSpPr>
        <p:spPr>
          <a:xfrm>
            <a:off x="1619250" y="285750"/>
            <a:ext cx="7056438" cy="400050"/>
          </a:xfrm>
          <a:prstGeom prst="rect">
            <a:avLst/>
          </a:prstGeom>
          <a:noFill/>
          <a:ln w="9525">
            <a:noFill/>
          </a:ln>
        </p:spPr>
        <p:txBody>
          <a:bodyPr>
            <a:spAutoFit/>
          </a:bodyPr>
          <a:lstStyle/>
          <a:p>
            <a:pPr lvl="0" algn="ctr" eaLnBrk="1" hangingPunct="1"/>
            <a:r>
              <a:rPr lang="en-US" altLang="zh-CN" sz="2000" b="1" dirty="0">
                <a:solidFill>
                  <a:schemeClr val="bg1"/>
                </a:solidFill>
                <a:latin typeface="微软雅黑" panose="020B0503020204020204" pitchFamily="34" charset="-122"/>
                <a:ea typeface="方正大黑简体"/>
              </a:rPr>
              <a:t>About POWERCHINA</a:t>
            </a:r>
          </a:p>
        </p:txBody>
      </p:sp>
      <p:sp>
        <p:nvSpPr>
          <p:cNvPr id="23" name="矩形 73"/>
          <p:cNvSpPr>
            <a:spLocks noChangeArrowheads="1"/>
          </p:cNvSpPr>
          <p:nvPr/>
        </p:nvSpPr>
        <p:spPr bwMode="auto">
          <a:xfrm>
            <a:off x="323850" y="765175"/>
            <a:ext cx="8143875"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latinLnBrk="1">
              <a:lnSpc>
                <a:spcPts val="1800"/>
              </a:lnSpc>
            </a:pPr>
            <a:r>
              <a:rPr lang="en-US" altLang="zh-CN" sz="2000" dirty="0">
                <a:latin typeface="Calibri" pitchFamily="34" charset="0"/>
                <a:ea typeface="楷体" pitchFamily="49" charset="-122"/>
                <a:cs typeface="Arial" pitchFamily="34" charset="0"/>
              </a:rPr>
              <a:t> </a:t>
            </a:r>
            <a:endParaRPr lang="en-US" altLang="zh-CN" sz="3200" b="1" dirty="0">
              <a:latin typeface="Arial Narrow" pitchFamily="34" charset="0"/>
              <a:ea typeface="楷体" pitchFamily="49" charset="-122"/>
              <a:cs typeface="Arial" pitchFamily="34" charset="0"/>
            </a:endParaRPr>
          </a:p>
          <a:p>
            <a:pPr algn="just" latinLnBrk="1">
              <a:lnSpc>
                <a:spcPts val="1800"/>
              </a:lnSpc>
            </a:pPr>
            <a:r>
              <a:rPr lang="en-US" altLang="zh-CN" sz="3200" b="1" dirty="0">
                <a:latin typeface="Arial Narrow" pitchFamily="34" charset="0"/>
                <a:ea typeface="楷体" pitchFamily="49" charset="-122"/>
                <a:cs typeface="Arial" pitchFamily="34" charset="0"/>
              </a:rPr>
              <a:t> 224 Branches in 101 Countries </a:t>
            </a:r>
            <a:endParaRPr lang="zh-CN" altLang="en-US" sz="3200" b="1" dirty="0">
              <a:latin typeface="Arial Narrow" pitchFamily="34" charset="0"/>
              <a:ea typeface="楷体" pitchFamily="49" charset="-122"/>
              <a:cs typeface="Arial" pitchFamily="34" charset="0"/>
            </a:endParaRPr>
          </a:p>
        </p:txBody>
      </p:sp>
      <p:grpSp>
        <p:nvGrpSpPr>
          <p:cNvPr id="24" name="组合 13"/>
          <p:cNvGrpSpPr>
            <a:grpSpLocks/>
          </p:cNvGrpSpPr>
          <p:nvPr/>
        </p:nvGrpSpPr>
        <p:grpSpPr bwMode="auto">
          <a:xfrm>
            <a:off x="0" y="1285875"/>
            <a:ext cx="8929688" cy="4500563"/>
            <a:chOff x="0" y="1484784"/>
            <a:chExt cx="8929718" cy="4500594"/>
          </a:xfrm>
        </p:grpSpPr>
        <p:pic>
          <p:nvPicPr>
            <p:cNvPr id="26" name="图片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484784"/>
              <a:ext cx="8929718" cy="4500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TextBox 74"/>
            <p:cNvSpPr txBox="1">
              <a:spLocks noChangeArrowheads="1"/>
            </p:cNvSpPr>
            <p:nvPr/>
          </p:nvSpPr>
          <p:spPr bwMode="auto">
            <a:xfrm>
              <a:off x="3779851" y="5445624"/>
              <a:ext cx="2178057" cy="276227"/>
            </a:xfrm>
            <a:prstGeom prst="rect">
              <a:avLst/>
            </a:prstGeom>
            <a:noFill/>
            <a:ln w="9525">
              <a:noFill/>
              <a:miter lim="800000"/>
              <a:headEnd/>
              <a:tailEnd/>
            </a:ln>
          </p:spPr>
          <p:txBody>
            <a:bodyPr>
              <a:spAutoFit/>
            </a:bodyPr>
            <a:lstStyle/>
            <a:p>
              <a:pPr>
                <a:defRPr/>
              </a:pPr>
              <a:r>
                <a:rPr lang="en-US" altLang="zh-CN" sz="1200" b="1" dirty="0">
                  <a:solidFill>
                    <a:schemeClr val="accent6">
                      <a:lumMod val="75000"/>
                    </a:schemeClr>
                  </a:solidFill>
                  <a:latin typeface="Arial Narrow" pitchFamily="34" charset="0"/>
                  <a:ea typeface="方正小标宋简体" pitchFamily="65" charset="-122"/>
                </a:rPr>
                <a:t>Kuala Lumpur</a:t>
              </a:r>
              <a:r>
                <a:rPr lang="zh-CN" altLang="en-US" sz="1200" b="1" dirty="0">
                  <a:solidFill>
                    <a:schemeClr val="accent6">
                      <a:lumMod val="75000"/>
                    </a:schemeClr>
                  </a:solidFill>
                  <a:latin typeface="Arial Narrow" pitchFamily="34" charset="0"/>
                  <a:ea typeface="方正小标宋简体" pitchFamily="65" charset="-122"/>
                </a:rPr>
                <a:t>，</a:t>
              </a:r>
              <a:r>
                <a:rPr lang="en-US" altLang="zh-CN" sz="1200" b="1" dirty="0">
                  <a:solidFill>
                    <a:schemeClr val="accent6">
                      <a:lumMod val="75000"/>
                    </a:schemeClr>
                  </a:solidFill>
                  <a:latin typeface="Arial Narrow" pitchFamily="34" charset="0"/>
                  <a:ea typeface="方正小标宋简体" pitchFamily="65" charset="-122"/>
                </a:rPr>
                <a:t> Malaysia</a:t>
              </a:r>
            </a:p>
          </p:txBody>
        </p:sp>
        <p:sp>
          <p:nvSpPr>
            <p:cNvPr id="28" name="TextBox 74"/>
            <p:cNvSpPr txBox="1">
              <a:spLocks noChangeArrowheads="1"/>
            </p:cNvSpPr>
            <p:nvPr/>
          </p:nvSpPr>
          <p:spPr bwMode="auto">
            <a:xfrm>
              <a:off x="5940445" y="4653456"/>
              <a:ext cx="1912944" cy="276227"/>
            </a:xfrm>
            <a:prstGeom prst="rect">
              <a:avLst/>
            </a:prstGeom>
            <a:noFill/>
            <a:ln w="9525">
              <a:noFill/>
              <a:miter lim="800000"/>
              <a:headEnd/>
              <a:tailEnd/>
            </a:ln>
          </p:spPr>
          <p:txBody>
            <a:bodyPr>
              <a:spAutoFit/>
            </a:bodyPr>
            <a:lstStyle/>
            <a:p>
              <a:pPr>
                <a:defRPr/>
              </a:pPr>
              <a:r>
                <a:rPr lang="en-US" altLang="zh-CN" sz="1200" b="1" dirty="0">
                  <a:solidFill>
                    <a:schemeClr val="bg2">
                      <a:lumMod val="50000"/>
                    </a:schemeClr>
                  </a:solidFill>
                  <a:latin typeface="Arial Narrow" pitchFamily="34" charset="0"/>
                  <a:ea typeface="方正小标宋简体" pitchFamily="65" charset="-122"/>
                </a:rPr>
                <a:t>Panama City, Panama</a:t>
              </a:r>
            </a:p>
          </p:txBody>
        </p:sp>
        <p:sp>
          <p:nvSpPr>
            <p:cNvPr id="40" name="TextBox 74"/>
            <p:cNvSpPr txBox="1">
              <a:spLocks noChangeArrowheads="1"/>
            </p:cNvSpPr>
            <p:nvPr/>
          </p:nvSpPr>
          <p:spPr bwMode="auto">
            <a:xfrm>
              <a:off x="1907704" y="5085184"/>
              <a:ext cx="176913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r>
                <a:rPr lang="en-US" altLang="zh-CN" sz="1200" b="1">
                  <a:solidFill>
                    <a:srgbClr val="004EA2"/>
                  </a:solidFill>
                  <a:latin typeface="Arial Narrow" pitchFamily="34" charset="0"/>
                  <a:ea typeface="方正小标宋简体" pitchFamily="65" charset="-122"/>
                </a:rPr>
                <a:t>Nairobi</a:t>
              </a:r>
              <a:r>
                <a:rPr lang="zh-CN" altLang="en-US" sz="1200" b="1">
                  <a:solidFill>
                    <a:srgbClr val="004EA2"/>
                  </a:solidFill>
                  <a:latin typeface="Arial Narrow" pitchFamily="34" charset="0"/>
                  <a:ea typeface="方正小标宋简体" pitchFamily="65" charset="-122"/>
                </a:rPr>
                <a:t>，</a:t>
              </a:r>
              <a:r>
                <a:rPr lang="en-US" altLang="zh-CN" sz="1200" b="1">
                  <a:solidFill>
                    <a:srgbClr val="004EA2"/>
                  </a:solidFill>
                  <a:latin typeface="Arial Narrow" pitchFamily="34" charset="0"/>
                  <a:ea typeface="方正小标宋简体" pitchFamily="65" charset="-122"/>
                </a:rPr>
                <a:t>Kenya</a:t>
              </a:r>
            </a:p>
          </p:txBody>
        </p:sp>
        <p:sp>
          <p:nvSpPr>
            <p:cNvPr id="41" name="TextBox 74"/>
            <p:cNvSpPr txBox="1">
              <a:spLocks noChangeArrowheads="1"/>
            </p:cNvSpPr>
            <p:nvPr/>
          </p:nvSpPr>
          <p:spPr bwMode="auto">
            <a:xfrm>
              <a:off x="539752" y="4221653"/>
              <a:ext cx="1633543" cy="276227"/>
            </a:xfrm>
            <a:prstGeom prst="rect">
              <a:avLst/>
            </a:prstGeom>
            <a:noFill/>
            <a:ln w="9525">
              <a:noFill/>
              <a:miter lim="800000"/>
              <a:headEnd/>
              <a:tailEnd/>
            </a:ln>
          </p:spPr>
          <p:txBody>
            <a:bodyPr>
              <a:spAutoFit/>
            </a:bodyPr>
            <a:lstStyle/>
            <a:p>
              <a:pPr>
                <a:defRPr/>
              </a:pPr>
              <a:r>
                <a:rPr lang="en-US" altLang="zh-CN" sz="1200" b="1" dirty="0">
                  <a:solidFill>
                    <a:schemeClr val="accent5">
                      <a:lumMod val="60000"/>
                      <a:lumOff val="40000"/>
                    </a:schemeClr>
                  </a:solidFill>
                  <a:latin typeface="Arial Narrow" pitchFamily="34" charset="0"/>
                  <a:ea typeface="方正小标宋简体" pitchFamily="65" charset="-122"/>
                </a:rPr>
                <a:t>Abidjan</a:t>
              </a:r>
              <a:r>
                <a:rPr lang="zh-CN" altLang="en-US" sz="1200" b="1" dirty="0">
                  <a:solidFill>
                    <a:schemeClr val="accent5">
                      <a:lumMod val="60000"/>
                      <a:lumOff val="40000"/>
                    </a:schemeClr>
                  </a:solidFill>
                  <a:latin typeface="Arial Narrow" pitchFamily="34" charset="0"/>
                  <a:ea typeface="方正小标宋简体" pitchFamily="65" charset="-122"/>
                </a:rPr>
                <a:t>，</a:t>
              </a:r>
              <a:r>
                <a:rPr lang="en-US" altLang="zh-CN" sz="1200" b="1" dirty="0">
                  <a:solidFill>
                    <a:schemeClr val="accent5">
                      <a:lumMod val="60000"/>
                      <a:lumOff val="40000"/>
                    </a:schemeClr>
                  </a:solidFill>
                  <a:latin typeface="Arial Narrow" pitchFamily="34" charset="0"/>
                  <a:ea typeface="方正小标宋简体" pitchFamily="65" charset="-122"/>
                </a:rPr>
                <a:t>Ivory Coast</a:t>
              </a:r>
            </a:p>
          </p:txBody>
        </p:sp>
        <p:sp>
          <p:nvSpPr>
            <p:cNvPr id="42" name="TextBox 74"/>
            <p:cNvSpPr txBox="1">
              <a:spLocks noChangeArrowheads="1"/>
            </p:cNvSpPr>
            <p:nvPr/>
          </p:nvSpPr>
          <p:spPr bwMode="auto">
            <a:xfrm>
              <a:off x="755576" y="2636912"/>
              <a:ext cx="149739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r>
                <a:rPr lang="en-US" altLang="zh-CN" sz="1200" b="1">
                  <a:solidFill>
                    <a:srgbClr val="00B050"/>
                  </a:solidFill>
                  <a:latin typeface="Arial Narrow" pitchFamily="34" charset="0"/>
                  <a:ea typeface="方正小标宋简体" pitchFamily="65" charset="-122"/>
                </a:rPr>
                <a:t>Dubai, UAE</a:t>
              </a:r>
            </a:p>
          </p:txBody>
        </p:sp>
        <p:sp>
          <p:nvSpPr>
            <p:cNvPr id="43" name="TextBox 74"/>
            <p:cNvSpPr txBox="1">
              <a:spLocks noChangeArrowheads="1"/>
            </p:cNvSpPr>
            <p:nvPr/>
          </p:nvSpPr>
          <p:spPr bwMode="auto">
            <a:xfrm>
              <a:off x="5435618" y="1989612"/>
              <a:ext cx="2314583" cy="276227"/>
            </a:xfrm>
            <a:prstGeom prst="rect">
              <a:avLst/>
            </a:prstGeom>
            <a:noFill/>
            <a:ln w="9525">
              <a:noFill/>
              <a:miter lim="800000"/>
              <a:headEnd/>
              <a:tailEnd/>
            </a:ln>
          </p:spPr>
          <p:txBody>
            <a:bodyPr>
              <a:spAutoFit/>
            </a:bodyPr>
            <a:lstStyle/>
            <a:p>
              <a:pPr>
                <a:defRPr/>
              </a:pPr>
              <a:r>
                <a:rPr lang="en-US" altLang="zh-CN" sz="1200" b="1" dirty="0">
                  <a:solidFill>
                    <a:schemeClr val="tx2">
                      <a:lumMod val="75000"/>
                    </a:schemeClr>
                  </a:solidFill>
                  <a:latin typeface="Arial Narrow" pitchFamily="34" charset="0"/>
                  <a:ea typeface="方正小标宋简体" pitchFamily="65" charset="-122"/>
                </a:rPr>
                <a:t>Istanbul, Turkey</a:t>
              </a:r>
            </a:p>
          </p:txBody>
        </p:sp>
      </p:grpSp>
      <p:sp>
        <p:nvSpPr>
          <p:cNvPr id="44" name="矩形 73"/>
          <p:cNvSpPr>
            <a:spLocks noChangeArrowheads="1"/>
          </p:cNvSpPr>
          <p:nvPr/>
        </p:nvSpPr>
        <p:spPr bwMode="auto">
          <a:xfrm>
            <a:off x="642938" y="6021388"/>
            <a:ext cx="8143875" cy="357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latinLnBrk="1">
              <a:lnSpc>
                <a:spcPts val="1800"/>
              </a:lnSpc>
            </a:pPr>
            <a:r>
              <a:rPr lang="en-US" altLang="zh-CN" sz="2000">
                <a:latin typeface="Calibri" pitchFamily="34" charset="0"/>
                <a:ea typeface="楷体" pitchFamily="49" charset="-122"/>
                <a:cs typeface="Arial" pitchFamily="34" charset="0"/>
              </a:rPr>
              <a:t> </a:t>
            </a:r>
            <a:r>
              <a:rPr lang="en-US" altLang="zh-CN" sz="3200" b="1">
                <a:solidFill>
                  <a:srgbClr val="FF0000"/>
                </a:solidFill>
                <a:latin typeface="Arial Narrow" pitchFamily="34" charset="0"/>
                <a:ea typeface="楷体" pitchFamily="49" charset="-122"/>
                <a:cs typeface="Arial" pitchFamily="34" charset="0"/>
              </a:rPr>
              <a:t>6 Regional Headquarters</a:t>
            </a:r>
            <a:endParaRPr lang="zh-CN" altLang="en-US" sz="3200" b="1">
              <a:solidFill>
                <a:srgbClr val="FF0000"/>
              </a:solidFill>
              <a:latin typeface="Arial Narrow" pitchFamily="34" charset="0"/>
              <a:ea typeface="楷体" pitchFamily="49" charset="-122"/>
              <a:cs typeface="Arial" pitchFamily="34" charset="0"/>
            </a:endParaRPr>
          </a:p>
        </p:txBody>
      </p:sp>
    </p:spTree>
    <p:extLst>
      <p:ext uri="{BB962C8B-B14F-4D97-AF65-F5344CB8AC3E}">
        <p14:creationId xmlns:p14="http://schemas.microsoft.com/office/powerpoint/2010/main" val="301448593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1138" name="组合 128"/>
          <p:cNvGrpSpPr/>
          <p:nvPr/>
        </p:nvGrpSpPr>
        <p:grpSpPr>
          <a:xfrm>
            <a:off x="2759075" y="1981200"/>
            <a:ext cx="3498850" cy="3429000"/>
            <a:chOff x="2857488" y="2000240"/>
            <a:chExt cx="3499580" cy="3429024"/>
          </a:xfrm>
        </p:grpSpPr>
        <p:sp>
          <p:nvSpPr>
            <p:cNvPr id="106" name="椭圆 105"/>
            <p:cNvSpPr/>
            <p:nvPr/>
          </p:nvSpPr>
          <p:spPr>
            <a:xfrm>
              <a:off x="2857488" y="2000240"/>
              <a:ext cx="3499580" cy="3429024"/>
            </a:xfrm>
            <a:prstGeom prst="ellipse">
              <a:avLst/>
            </a:prstGeom>
            <a:no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grpSp>
          <p:nvGrpSpPr>
            <p:cNvPr id="91159" name="组合 127"/>
            <p:cNvGrpSpPr/>
            <p:nvPr/>
          </p:nvGrpSpPr>
          <p:grpSpPr>
            <a:xfrm>
              <a:off x="3027387" y="2079616"/>
              <a:ext cx="3317099" cy="3105172"/>
              <a:chOff x="3009803" y="2079616"/>
              <a:chExt cx="3317099" cy="3105172"/>
            </a:xfrm>
          </p:grpSpPr>
          <p:grpSp>
            <p:nvGrpSpPr>
              <p:cNvPr id="91160" name="组合 122"/>
              <p:cNvGrpSpPr/>
              <p:nvPr/>
            </p:nvGrpSpPr>
            <p:grpSpPr>
              <a:xfrm>
                <a:off x="4065709" y="2079616"/>
                <a:ext cx="1174995" cy="1150946"/>
                <a:chOff x="4065709" y="2079616"/>
                <a:chExt cx="1174995" cy="1150946"/>
              </a:xfrm>
            </p:grpSpPr>
            <p:sp>
              <p:nvSpPr>
                <p:cNvPr id="76" name="椭圆 75"/>
                <p:cNvSpPr/>
                <p:nvPr/>
              </p:nvSpPr>
              <p:spPr>
                <a:xfrm rot="114066">
                  <a:off x="4065709" y="2079616"/>
                  <a:ext cx="1174995" cy="1150946"/>
                </a:xfrm>
                <a:prstGeom prst="ellipse">
                  <a:avLst/>
                </a:prstGeom>
                <a:solidFill>
                  <a:srgbClr val="F79646">
                    <a:alpha val="50196"/>
                  </a:srgbClr>
                </a:solidFill>
                <a:ln>
                  <a:noFill/>
                </a:ln>
              </p:spPr>
              <p:style>
                <a:lnRef idx="2">
                  <a:schemeClr val="accent6">
                    <a:shade val="50000"/>
                  </a:schemeClr>
                </a:lnRef>
                <a:fillRef idx="1">
                  <a:schemeClr val="accent6"/>
                </a:fillRef>
                <a:effectRef idx="0">
                  <a:schemeClr val="accent6"/>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91177" name="矩形 106"/>
                <p:cNvSpPr/>
                <p:nvPr/>
              </p:nvSpPr>
              <p:spPr>
                <a:xfrm>
                  <a:off x="4320532" y="2465138"/>
                  <a:ext cx="646466" cy="369335"/>
                </a:xfrm>
                <a:prstGeom prst="rect">
                  <a:avLst/>
                </a:prstGeom>
                <a:noFill/>
                <a:ln w="9525">
                  <a:noFill/>
                </a:ln>
              </p:spPr>
              <p:txBody>
                <a:bodyPr wrap="none">
                  <a:spAutoFit/>
                </a:bodyPr>
                <a:lstStyle/>
                <a:p>
                  <a:pPr eaLnBrk="1" hangingPunct="1"/>
                  <a:r>
                    <a:rPr lang="en-US" altLang="zh-CN" b="1" dirty="0">
                      <a:solidFill>
                        <a:srgbClr val="1981F3"/>
                      </a:solidFill>
                      <a:latin typeface="Times New Roman" panose="02020603050405020304" pitchFamily="18" charset="0"/>
                      <a:cs typeface="Times New Roman" panose="02020603050405020304" pitchFamily="18" charset="0"/>
                    </a:rPr>
                    <a:t>EPC</a:t>
                  </a:r>
                  <a:endParaRPr lang="zh-CN" altLang="en-US" b="1" dirty="0">
                    <a:solidFill>
                      <a:srgbClr val="1981F3"/>
                    </a:solidFill>
                    <a:latin typeface="Times New Roman" panose="02020603050405020304" pitchFamily="18" charset="0"/>
                    <a:cs typeface="Times New Roman" panose="02020603050405020304" pitchFamily="18" charset="0"/>
                  </a:endParaRPr>
                </a:p>
              </p:txBody>
            </p:sp>
          </p:grpSp>
          <p:grpSp>
            <p:nvGrpSpPr>
              <p:cNvPr id="91161" name="组合 123"/>
              <p:cNvGrpSpPr/>
              <p:nvPr/>
            </p:nvGrpSpPr>
            <p:grpSpPr>
              <a:xfrm>
                <a:off x="5066043" y="2879722"/>
                <a:ext cx="1260859" cy="1150946"/>
                <a:chOff x="5066043" y="2879722"/>
                <a:chExt cx="1260859" cy="1150946"/>
              </a:xfrm>
            </p:grpSpPr>
            <p:sp>
              <p:nvSpPr>
                <p:cNvPr id="78" name="椭圆 77"/>
                <p:cNvSpPr/>
                <p:nvPr/>
              </p:nvSpPr>
              <p:spPr>
                <a:xfrm rot="114066">
                  <a:off x="5066043" y="2879722"/>
                  <a:ext cx="1174995" cy="1150946"/>
                </a:xfrm>
                <a:prstGeom prst="ellipse">
                  <a:avLst/>
                </a:prstGeom>
                <a:solidFill>
                  <a:srgbClr val="C0504D">
                    <a:alpha val="50196"/>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91175" name="矩形 108"/>
                <p:cNvSpPr/>
                <p:nvPr/>
              </p:nvSpPr>
              <p:spPr>
                <a:xfrm>
                  <a:off x="5305255" y="3160017"/>
                  <a:ext cx="1021647" cy="523224"/>
                </a:xfrm>
                <a:prstGeom prst="rect">
                  <a:avLst/>
                </a:prstGeom>
                <a:noFill/>
                <a:ln w="9525">
                  <a:noFill/>
                </a:ln>
              </p:spPr>
              <p:txBody>
                <a:bodyPr wrap="none">
                  <a:spAutoFit/>
                </a:bodyPr>
                <a:lstStyle/>
                <a:p>
                  <a:pPr lvl="0" eaLnBrk="1" hangingPunct="1"/>
                  <a:r>
                    <a:rPr lang="en-US" altLang="zh-CN" sz="1400" b="1" dirty="0">
                      <a:solidFill>
                        <a:srgbClr val="1981F3"/>
                      </a:solidFill>
                      <a:latin typeface="Times New Roman" panose="02020603050405020304" pitchFamily="18" charset="0"/>
                      <a:cs typeface="Times New Roman" panose="02020603050405020304" pitchFamily="18" charset="0"/>
                    </a:rPr>
                    <a:t>EPC+F</a:t>
                  </a:r>
                  <a:r>
                    <a:rPr lang="en-US" altLang="zh-CN" sz="1400" b="1" dirty="0">
                      <a:solidFill>
                        <a:srgbClr val="1981F3"/>
                      </a:solidFill>
                      <a:latin typeface="AvantGarde Md BT"/>
                    </a:rPr>
                    <a:t>/</a:t>
                  </a:r>
                </a:p>
                <a:p>
                  <a:pPr eaLnBrk="1" hangingPunct="1"/>
                  <a:r>
                    <a:rPr lang="en-US" altLang="zh-CN" sz="1400" b="1" dirty="0">
                      <a:solidFill>
                        <a:srgbClr val="1981F3"/>
                      </a:solidFill>
                      <a:latin typeface="Times New Roman" panose="02020603050405020304" pitchFamily="18" charset="0"/>
                      <a:cs typeface="Times New Roman" panose="02020603050405020304" pitchFamily="18" charset="0"/>
                    </a:rPr>
                    <a:t>investment</a:t>
                  </a:r>
                  <a:endParaRPr lang="zh-CN" altLang="en-US" sz="1400" b="1" dirty="0">
                    <a:solidFill>
                      <a:srgbClr val="1981F3"/>
                    </a:solidFill>
                    <a:latin typeface="Times New Roman" panose="02020603050405020304" pitchFamily="18" charset="0"/>
                    <a:cs typeface="Times New Roman" panose="02020603050405020304" pitchFamily="18" charset="0"/>
                  </a:endParaRPr>
                </a:p>
              </p:txBody>
            </p:sp>
          </p:grpSp>
          <p:grpSp>
            <p:nvGrpSpPr>
              <p:cNvPr id="91162" name="组合 124"/>
              <p:cNvGrpSpPr/>
              <p:nvPr/>
            </p:nvGrpSpPr>
            <p:grpSpPr>
              <a:xfrm>
                <a:off x="4573815" y="4033843"/>
                <a:ext cx="1174995" cy="1150945"/>
                <a:chOff x="4573815" y="4033843"/>
                <a:chExt cx="1174995" cy="1150945"/>
              </a:xfrm>
            </p:grpSpPr>
            <p:sp>
              <p:nvSpPr>
                <p:cNvPr id="79" name="椭圆 78"/>
                <p:cNvSpPr/>
                <p:nvPr/>
              </p:nvSpPr>
              <p:spPr>
                <a:xfrm rot="114066">
                  <a:off x="4573815" y="4033843"/>
                  <a:ext cx="1174995" cy="1150945"/>
                </a:xfrm>
                <a:prstGeom prst="ellipse">
                  <a:avLst/>
                </a:prstGeom>
                <a:solidFill>
                  <a:srgbClr val="9BBB59">
                    <a:alpha val="50196"/>
                  </a:srgbClr>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91173" name="矩形 109"/>
                <p:cNvSpPr/>
                <p:nvPr/>
              </p:nvSpPr>
              <p:spPr>
                <a:xfrm>
                  <a:off x="4917387" y="4518886"/>
                  <a:ext cx="672119" cy="369335"/>
                </a:xfrm>
                <a:prstGeom prst="rect">
                  <a:avLst/>
                </a:prstGeom>
                <a:noFill/>
                <a:ln w="9525">
                  <a:noFill/>
                </a:ln>
              </p:spPr>
              <p:txBody>
                <a:bodyPr wrap="none">
                  <a:spAutoFit/>
                </a:bodyPr>
                <a:lstStyle/>
                <a:p>
                  <a:pPr lvl="0" eaLnBrk="1" hangingPunct="1"/>
                  <a:r>
                    <a:rPr lang="en-US" altLang="zh-CN" b="1" dirty="0">
                      <a:solidFill>
                        <a:srgbClr val="1981F3"/>
                      </a:solidFill>
                      <a:latin typeface="Times New Roman" panose="02020603050405020304" pitchFamily="18" charset="0"/>
                      <a:cs typeface="Times New Roman" panose="02020603050405020304" pitchFamily="18" charset="0"/>
                    </a:rPr>
                    <a:t>BOT</a:t>
                  </a:r>
                  <a:endParaRPr lang="zh-CN" altLang="en-US" b="1" dirty="0">
                    <a:solidFill>
                      <a:srgbClr val="1981F3"/>
                    </a:solidFill>
                    <a:latin typeface="Times New Roman" panose="02020603050405020304" pitchFamily="18" charset="0"/>
                    <a:cs typeface="Times New Roman" panose="02020603050405020304" pitchFamily="18" charset="0"/>
                  </a:endParaRPr>
                </a:p>
              </p:txBody>
            </p:sp>
          </p:grpSp>
          <p:grpSp>
            <p:nvGrpSpPr>
              <p:cNvPr id="91163" name="组合 125"/>
              <p:cNvGrpSpPr/>
              <p:nvPr/>
            </p:nvGrpSpPr>
            <p:grpSpPr>
              <a:xfrm>
                <a:off x="3314666" y="3976692"/>
                <a:ext cx="1174995" cy="1150945"/>
                <a:chOff x="3314666" y="3976692"/>
                <a:chExt cx="1174995" cy="1150945"/>
              </a:xfrm>
            </p:grpSpPr>
            <p:sp>
              <p:nvSpPr>
                <p:cNvPr id="102" name="椭圆 101"/>
                <p:cNvSpPr/>
                <p:nvPr/>
              </p:nvSpPr>
              <p:spPr>
                <a:xfrm rot="114066">
                  <a:off x="3314666" y="3976692"/>
                  <a:ext cx="1174995" cy="1150945"/>
                </a:xfrm>
                <a:prstGeom prst="ellipse">
                  <a:avLst/>
                </a:prstGeom>
                <a:solidFill>
                  <a:srgbClr val="8064A2">
                    <a:alpha val="50196"/>
                  </a:srgbClr>
                </a:solidFill>
                <a:ln>
                  <a:noFill/>
                </a:ln>
              </p:spPr>
              <p:style>
                <a:lnRef idx="2">
                  <a:schemeClr val="accent4">
                    <a:shade val="50000"/>
                  </a:schemeClr>
                </a:lnRef>
                <a:fillRef idx="1">
                  <a:schemeClr val="accent4"/>
                </a:fillRef>
                <a:effectRef idx="0">
                  <a:schemeClr val="accent4"/>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91171" name="矩形 111"/>
                <p:cNvSpPr/>
                <p:nvPr/>
              </p:nvSpPr>
              <p:spPr>
                <a:xfrm>
                  <a:off x="3633185" y="4402186"/>
                  <a:ext cx="492546" cy="369335"/>
                </a:xfrm>
                <a:prstGeom prst="rect">
                  <a:avLst/>
                </a:prstGeom>
                <a:noFill/>
                <a:ln w="9525">
                  <a:noFill/>
                </a:ln>
              </p:spPr>
              <p:txBody>
                <a:bodyPr wrap="none">
                  <a:spAutoFit/>
                </a:bodyPr>
                <a:lstStyle/>
                <a:p>
                  <a:pPr eaLnBrk="1" hangingPunct="1"/>
                  <a:r>
                    <a:rPr lang="en-US" altLang="zh-CN" b="1" dirty="0">
                      <a:solidFill>
                        <a:srgbClr val="1981F3"/>
                      </a:solidFill>
                      <a:latin typeface="Times New Roman" panose="02020603050405020304" pitchFamily="18" charset="0"/>
                      <a:cs typeface="Times New Roman" panose="02020603050405020304" pitchFamily="18" charset="0"/>
                    </a:rPr>
                    <a:t>BT</a:t>
                  </a:r>
                  <a:endParaRPr lang="zh-CN" altLang="en-US" b="1" dirty="0">
                    <a:solidFill>
                      <a:srgbClr val="1981F3"/>
                    </a:solidFill>
                    <a:latin typeface="Times New Roman" panose="02020603050405020304" pitchFamily="18" charset="0"/>
                    <a:cs typeface="Times New Roman" panose="02020603050405020304" pitchFamily="18" charset="0"/>
                  </a:endParaRPr>
                </a:p>
              </p:txBody>
            </p:sp>
          </p:grpSp>
          <p:grpSp>
            <p:nvGrpSpPr>
              <p:cNvPr id="91164" name="组合 121"/>
              <p:cNvGrpSpPr/>
              <p:nvPr/>
            </p:nvGrpSpPr>
            <p:grpSpPr>
              <a:xfrm>
                <a:off x="3009803" y="2770184"/>
                <a:ext cx="1174995" cy="1150945"/>
                <a:chOff x="3009803" y="2770184"/>
                <a:chExt cx="1174995" cy="1150945"/>
              </a:xfrm>
            </p:grpSpPr>
            <p:sp>
              <p:nvSpPr>
                <p:cNvPr id="77" name="椭圆 76"/>
                <p:cNvSpPr/>
                <p:nvPr/>
              </p:nvSpPr>
              <p:spPr>
                <a:xfrm rot="114066">
                  <a:off x="3009803" y="2770184"/>
                  <a:ext cx="1174995" cy="1150945"/>
                </a:xfrm>
                <a:prstGeom prst="ellipse">
                  <a:avLst/>
                </a:prstGeom>
                <a:solidFill>
                  <a:srgbClr val="4BACC6">
                    <a:alpha val="50196"/>
                  </a:srgbClr>
                </a:solidFill>
                <a:ln>
                  <a:noFill/>
                </a:ln>
              </p:spPr>
              <p:style>
                <a:lnRef idx="2">
                  <a:schemeClr val="accent5">
                    <a:shade val="50000"/>
                  </a:schemeClr>
                </a:lnRef>
                <a:fillRef idx="1">
                  <a:schemeClr val="accent5"/>
                </a:fillRef>
                <a:effectRef idx="0">
                  <a:schemeClr val="accent5"/>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91169" name="矩形 112"/>
                <p:cNvSpPr/>
                <p:nvPr/>
              </p:nvSpPr>
              <p:spPr>
                <a:xfrm>
                  <a:off x="3212746" y="3160017"/>
                  <a:ext cx="607986" cy="369335"/>
                </a:xfrm>
                <a:prstGeom prst="rect">
                  <a:avLst/>
                </a:prstGeom>
                <a:noFill/>
                <a:ln w="9525">
                  <a:noFill/>
                </a:ln>
              </p:spPr>
              <p:txBody>
                <a:bodyPr wrap="none">
                  <a:spAutoFit/>
                </a:bodyPr>
                <a:lstStyle/>
                <a:p>
                  <a:pPr eaLnBrk="1" hangingPunct="1"/>
                  <a:r>
                    <a:rPr lang="en-US" altLang="zh-CN" b="1" dirty="0">
                      <a:solidFill>
                        <a:srgbClr val="1981F3"/>
                      </a:solidFill>
                      <a:latin typeface="Times New Roman" panose="02020603050405020304" pitchFamily="18" charset="0"/>
                      <a:cs typeface="Times New Roman" panose="02020603050405020304" pitchFamily="18" charset="0"/>
                    </a:rPr>
                    <a:t>PPP</a:t>
                  </a:r>
                  <a:endParaRPr lang="zh-CN" altLang="en-US" b="1" dirty="0">
                    <a:solidFill>
                      <a:srgbClr val="1981F3"/>
                    </a:solidFill>
                    <a:latin typeface="Times New Roman" panose="02020603050405020304" pitchFamily="18" charset="0"/>
                    <a:cs typeface="Times New Roman" panose="02020603050405020304" pitchFamily="18" charset="0"/>
                  </a:endParaRPr>
                </a:p>
              </p:txBody>
            </p:sp>
          </p:grpSp>
          <p:sp>
            <p:nvSpPr>
              <p:cNvPr id="104" name="椭圆 103"/>
              <p:cNvSpPr/>
              <p:nvPr/>
            </p:nvSpPr>
            <p:spPr>
              <a:xfrm rot="114066">
                <a:off x="3857704" y="2982910"/>
                <a:ext cx="1449690" cy="1419235"/>
              </a:xfrm>
              <a:prstGeom prst="ellipse">
                <a:avLst/>
              </a:prstGeom>
              <a:solidFill>
                <a:srgbClr val="4F81BD">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grpSp>
      </p:grpSp>
      <p:sp>
        <p:nvSpPr>
          <p:cNvPr id="58" name="圆角矩形 57"/>
          <p:cNvSpPr/>
          <p:nvPr/>
        </p:nvSpPr>
        <p:spPr bwMode="auto">
          <a:xfrm>
            <a:off x="214282" y="2946518"/>
            <a:ext cx="2496575" cy="1500198"/>
          </a:xfrm>
          <a:prstGeom prst="roundRect">
            <a:avLst>
              <a:gd name="adj" fmla="val 10417"/>
            </a:avLst>
          </a:prstGeom>
          <a:solidFill>
            <a:schemeClr val="bg1">
              <a:alpha val="60000"/>
            </a:schemeClr>
          </a:solidFill>
          <a:ln w="25400">
            <a:noFill/>
          </a:ln>
          <a:effectLst>
            <a:outerShdw blurRad="225425" dist="38100" dir="5220000" algn="ctr">
              <a:srgbClr val="000000">
                <a:alpha val="33000"/>
              </a:srgbClr>
            </a:outerShdw>
          </a:effectLst>
          <a:scene3d>
            <a:camera prst="orthographicFront"/>
            <a:lightRig rig="flat" dir="t"/>
          </a:scene3d>
          <a:sp3d contourW="19050">
            <a:bevelT w="101600" prst="artDeco"/>
            <a:bevelB w="0" h="0"/>
            <a:contourClr>
              <a:schemeClr val="bg1"/>
            </a:contourClr>
          </a:sp3d>
        </p:spPr>
        <p:style>
          <a:lnRef idx="1">
            <a:schemeClr val="accent2"/>
          </a:lnRef>
          <a:fillRef idx="3">
            <a:schemeClr val="accent2"/>
          </a:fillRef>
          <a:effectRef idx="2">
            <a:schemeClr val="accent2"/>
          </a:effectRef>
          <a:fontRef idx="minor">
            <a:schemeClr val="lt1"/>
          </a:fontRef>
        </p:style>
        <p:txBody>
          <a:bodyPr anchor="ctr"/>
          <a:lstStyle/>
          <a:p>
            <a:pPr marL="0" marR="0" lvl="0" indent="0" algn="l" defTabSz="914400" rtl="0" eaLnBrk="0" fontAlgn="ctr" latinLnBrk="0" hangingPunct="0">
              <a:lnSpc>
                <a:spcPct val="100000"/>
              </a:lnSpc>
              <a:spcBef>
                <a:spcPts val="0"/>
              </a:spcBef>
              <a:spcAft>
                <a:spcPts val="0"/>
              </a:spcAft>
              <a:buClr>
                <a:srgbClr val="FF0000"/>
              </a:buClr>
              <a:buSzPct val="70000"/>
              <a:buFontTx/>
              <a:buNone/>
              <a:tabLst>
                <a:tab pos="136525" algn="l"/>
              </a:tabLst>
              <a:defRPr/>
            </a:pPr>
            <a:endParaRPr kumimoji="0" lang="zh-CN" altLang="en-US" sz="2000" b="0" i="0" u="none" strike="noStrike" kern="1200" cap="none" spc="0" normalizeH="0" baseline="0" noProof="0" dirty="0">
              <a:ln>
                <a:noFill/>
              </a:ln>
              <a:solidFill>
                <a:srgbClr val="FFFF00"/>
              </a:solidFill>
              <a:effectLst/>
              <a:uLnTx/>
              <a:uFillTx/>
              <a:latin typeface="微软雅黑" panose="020B0503020204020204" pitchFamily="34" charset="-122"/>
              <a:ea typeface="微软雅黑" panose="020B0503020204020204" pitchFamily="34" charset="-122"/>
              <a:cs typeface="+mn-cs"/>
            </a:endParaRPr>
          </a:p>
        </p:txBody>
      </p:sp>
      <p:sp>
        <p:nvSpPr>
          <p:cNvPr id="60" name="圆角矩形 59"/>
          <p:cNvSpPr/>
          <p:nvPr/>
        </p:nvSpPr>
        <p:spPr bwMode="auto">
          <a:xfrm>
            <a:off x="714348" y="4929198"/>
            <a:ext cx="2496575" cy="1357322"/>
          </a:xfrm>
          <a:prstGeom prst="roundRect">
            <a:avLst>
              <a:gd name="adj" fmla="val 10417"/>
            </a:avLst>
          </a:prstGeom>
          <a:solidFill>
            <a:schemeClr val="bg1">
              <a:alpha val="60000"/>
            </a:schemeClr>
          </a:solidFill>
          <a:ln w="25400">
            <a:noFill/>
          </a:ln>
          <a:effectLst>
            <a:outerShdw blurRad="225425" dist="38100" dir="5220000" algn="ctr">
              <a:srgbClr val="000000">
                <a:alpha val="33000"/>
              </a:srgbClr>
            </a:outerShdw>
          </a:effectLst>
          <a:scene3d>
            <a:camera prst="orthographicFront"/>
            <a:lightRig rig="flat" dir="t"/>
          </a:scene3d>
          <a:sp3d contourW="19050">
            <a:bevelT w="101600" prst="artDeco"/>
            <a:bevelB w="0" h="0"/>
            <a:contourClr>
              <a:schemeClr val="bg1"/>
            </a:contourClr>
          </a:sp3d>
        </p:spPr>
        <p:style>
          <a:lnRef idx="1">
            <a:schemeClr val="accent2"/>
          </a:lnRef>
          <a:fillRef idx="3">
            <a:schemeClr val="accent2"/>
          </a:fillRef>
          <a:effectRef idx="2">
            <a:schemeClr val="accent2"/>
          </a:effectRef>
          <a:fontRef idx="minor">
            <a:schemeClr val="lt1"/>
          </a:fontRef>
        </p:style>
        <p:txBody>
          <a:bodyPr anchor="ctr"/>
          <a:lstStyle/>
          <a:p>
            <a:pPr marL="0" marR="0" lvl="0" indent="0" algn="l" defTabSz="914400" rtl="0" eaLnBrk="0" fontAlgn="ctr" latinLnBrk="0" hangingPunct="0">
              <a:lnSpc>
                <a:spcPct val="100000"/>
              </a:lnSpc>
              <a:spcBef>
                <a:spcPts val="0"/>
              </a:spcBef>
              <a:spcAft>
                <a:spcPts val="0"/>
              </a:spcAft>
              <a:buClr>
                <a:srgbClr val="FF0000"/>
              </a:buClr>
              <a:buSzPct val="70000"/>
              <a:buFontTx/>
              <a:buNone/>
              <a:tabLst>
                <a:tab pos="136525" algn="l"/>
              </a:tabLst>
              <a:defRPr/>
            </a:pPr>
            <a:endParaRPr kumimoji="0" lang="zh-CN" altLang="en-US" sz="2000" b="0" i="0" u="none" strike="noStrike" kern="1200" cap="none" spc="0" normalizeH="0" baseline="0" noProof="0" dirty="0">
              <a:ln>
                <a:noFill/>
              </a:ln>
              <a:solidFill>
                <a:srgbClr val="FFFF00"/>
              </a:solidFill>
              <a:effectLst/>
              <a:uLnTx/>
              <a:uFillTx/>
              <a:latin typeface="微软雅黑" panose="020B0503020204020204" pitchFamily="34" charset="-122"/>
              <a:ea typeface="微软雅黑" panose="020B0503020204020204" pitchFamily="34" charset="-122"/>
              <a:cs typeface="+mn-cs"/>
            </a:endParaRPr>
          </a:p>
        </p:txBody>
      </p:sp>
      <p:sp>
        <p:nvSpPr>
          <p:cNvPr id="63" name="圆角矩形 62"/>
          <p:cNvSpPr/>
          <p:nvPr/>
        </p:nvSpPr>
        <p:spPr bwMode="auto">
          <a:xfrm>
            <a:off x="5786446" y="1071546"/>
            <a:ext cx="2496575" cy="1500198"/>
          </a:xfrm>
          <a:prstGeom prst="roundRect">
            <a:avLst>
              <a:gd name="adj" fmla="val 10417"/>
            </a:avLst>
          </a:prstGeom>
          <a:solidFill>
            <a:schemeClr val="bg1">
              <a:alpha val="60000"/>
            </a:schemeClr>
          </a:solidFill>
          <a:ln w="25400">
            <a:noFill/>
          </a:ln>
          <a:effectLst>
            <a:outerShdw blurRad="225425" dist="38100" dir="5220000" algn="ctr">
              <a:srgbClr val="000000">
                <a:alpha val="33000"/>
              </a:srgbClr>
            </a:outerShdw>
          </a:effectLst>
          <a:scene3d>
            <a:camera prst="orthographicFront"/>
            <a:lightRig rig="flat" dir="t"/>
          </a:scene3d>
          <a:sp3d contourW="19050">
            <a:bevelT w="101600" prst="artDeco"/>
            <a:bevelB w="0" h="0"/>
            <a:contourClr>
              <a:schemeClr val="bg1"/>
            </a:contourClr>
          </a:sp3d>
        </p:spPr>
        <p:style>
          <a:lnRef idx="1">
            <a:schemeClr val="accent2"/>
          </a:lnRef>
          <a:fillRef idx="3">
            <a:schemeClr val="accent2"/>
          </a:fillRef>
          <a:effectRef idx="2">
            <a:schemeClr val="accent2"/>
          </a:effectRef>
          <a:fontRef idx="minor">
            <a:schemeClr val="lt1"/>
          </a:fontRef>
        </p:style>
        <p:txBody>
          <a:bodyPr anchor="ctr"/>
          <a:lstStyle/>
          <a:p>
            <a:pPr marL="0" marR="0" lvl="0" indent="0" algn="l" defTabSz="914400" rtl="0" eaLnBrk="0" fontAlgn="ctr" latinLnBrk="0" hangingPunct="0">
              <a:lnSpc>
                <a:spcPct val="100000"/>
              </a:lnSpc>
              <a:spcBef>
                <a:spcPts val="0"/>
              </a:spcBef>
              <a:spcAft>
                <a:spcPts val="0"/>
              </a:spcAft>
              <a:buClr>
                <a:srgbClr val="FF0000"/>
              </a:buClr>
              <a:buSzPct val="70000"/>
              <a:buFontTx/>
              <a:buNone/>
              <a:tabLst>
                <a:tab pos="136525" algn="l"/>
              </a:tabLst>
              <a:defRPr/>
            </a:pPr>
            <a:endParaRPr kumimoji="0" lang="zh-CN" altLang="en-US" sz="2000" b="0" i="0" u="none" strike="noStrike" kern="1200" cap="none" spc="0" normalizeH="0" baseline="0" noProof="0" dirty="0">
              <a:ln>
                <a:noFill/>
              </a:ln>
              <a:solidFill>
                <a:srgbClr val="FFFF00"/>
              </a:solidFill>
              <a:effectLst/>
              <a:uLnTx/>
              <a:uFillTx/>
              <a:latin typeface="微软雅黑" panose="020B0503020204020204" pitchFamily="34" charset="-122"/>
              <a:ea typeface="微软雅黑" panose="020B0503020204020204" pitchFamily="34" charset="-122"/>
              <a:cs typeface="+mn-cs"/>
            </a:endParaRPr>
          </a:p>
        </p:txBody>
      </p:sp>
      <p:sp>
        <p:nvSpPr>
          <p:cNvPr id="66" name="圆角矩形 65"/>
          <p:cNvSpPr/>
          <p:nvPr/>
        </p:nvSpPr>
        <p:spPr bwMode="auto">
          <a:xfrm>
            <a:off x="6357950" y="2857496"/>
            <a:ext cx="2496575" cy="1500198"/>
          </a:xfrm>
          <a:prstGeom prst="roundRect">
            <a:avLst>
              <a:gd name="adj" fmla="val 10417"/>
            </a:avLst>
          </a:prstGeom>
          <a:solidFill>
            <a:schemeClr val="bg1">
              <a:alpha val="60000"/>
            </a:schemeClr>
          </a:solidFill>
          <a:ln w="25400">
            <a:noFill/>
          </a:ln>
          <a:effectLst>
            <a:outerShdw blurRad="225425" dist="38100" dir="5220000" algn="ctr">
              <a:srgbClr val="000000">
                <a:alpha val="33000"/>
              </a:srgbClr>
            </a:outerShdw>
          </a:effectLst>
          <a:scene3d>
            <a:camera prst="orthographicFront"/>
            <a:lightRig rig="flat" dir="t"/>
          </a:scene3d>
          <a:sp3d contourW="19050">
            <a:bevelT w="101600" prst="artDeco"/>
            <a:bevelB w="0" h="0"/>
            <a:contourClr>
              <a:schemeClr val="bg1"/>
            </a:contourClr>
          </a:sp3d>
        </p:spPr>
        <p:style>
          <a:lnRef idx="1">
            <a:schemeClr val="accent2"/>
          </a:lnRef>
          <a:fillRef idx="3">
            <a:schemeClr val="accent2"/>
          </a:fillRef>
          <a:effectRef idx="2">
            <a:schemeClr val="accent2"/>
          </a:effectRef>
          <a:fontRef idx="minor">
            <a:schemeClr val="lt1"/>
          </a:fontRef>
        </p:style>
        <p:txBody>
          <a:bodyPr anchor="ctr"/>
          <a:lstStyle/>
          <a:p>
            <a:pPr marL="0" marR="0" lvl="0" indent="0" algn="l" defTabSz="914400" rtl="0" eaLnBrk="0" fontAlgn="ctr" latinLnBrk="0" hangingPunct="0">
              <a:lnSpc>
                <a:spcPct val="100000"/>
              </a:lnSpc>
              <a:spcBef>
                <a:spcPts val="0"/>
              </a:spcBef>
              <a:spcAft>
                <a:spcPts val="0"/>
              </a:spcAft>
              <a:buClr>
                <a:srgbClr val="FF0000"/>
              </a:buClr>
              <a:buSzPct val="70000"/>
              <a:buFontTx/>
              <a:buNone/>
              <a:tabLst>
                <a:tab pos="136525" algn="l"/>
              </a:tabLst>
              <a:defRPr/>
            </a:pPr>
            <a:endParaRPr kumimoji="0" lang="zh-CN" altLang="en-US" sz="2000" b="0" i="0" u="none" strike="noStrike" kern="1200" cap="none" spc="0" normalizeH="0" baseline="0" noProof="0" dirty="0">
              <a:ln>
                <a:noFill/>
              </a:ln>
              <a:solidFill>
                <a:srgbClr val="FFFF00"/>
              </a:solidFill>
              <a:effectLst/>
              <a:uLnTx/>
              <a:uFillTx/>
              <a:latin typeface="微软雅黑" panose="020B0503020204020204" pitchFamily="34" charset="-122"/>
              <a:ea typeface="微软雅黑" panose="020B0503020204020204" pitchFamily="34" charset="-122"/>
              <a:cs typeface="+mn-cs"/>
            </a:endParaRPr>
          </a:p>
        </p:txBody>
      </p:sp>
      <p:sp>
        <p:nvSpPr>
          <p:cNvPr id="68" name="圆角矩形 67"/>
          <p:cNvSpPr/>
          <p:nvPr/>
        </p:nvSpPr>
        <p:spPr bwMode="auto">
          <a:xfrm>
            <a:off x="6000759" y="4608434"/>
            <a:ext cx="2496575" cy="1500198"/>
          </a:xfrm>
          <a:prstGeom prst="roundRect">
            <a:avLst>
              <a:gd name="adj" fmla="val 10417"/>
            </a:avLst>
          </a:prstGeom>
          <a:solidFill>
            <a:schemeClr val="bg1">
              <a:alpha val="60000"/>
            </a:schemeClr>
          </a:solidFill>
          <a:ln w="25400">
            <a:noFill/>
          </a:ln>
          <a:effectLst>
            <a:outerShdw blurRad="225425" dist="38100" dir="5220000" algn="ctr">
              <a:srgbClr val="000000">
                <a:alpha val="33000"/>
              </a:srgbClr>
            </a:outerShdw>
          </a:effectLst>
          <a:scene3d>
            <a:camera prst="orthographicFront"/>
            <a:lightRig rig="flat" dir="t"/>
          </a:scene3d>
          <a:sp3d contourW="19050">
            <a:bevelT w="101600" prst="artDeco"/>
            <a:bevelB w="0" h="0"/>
            <a:contourClr>
              <a:schemeClr val="bg1"/>
            </a:contourClr>
          </a:sp3d>
        </p:spPr>
        <p:style>
          <a:lnRef idx="1">
            <a:schemeClr val="accent2"/>
          </a:lnRef>
          <a:fillRef idx="3">
            <a:schemeClr val="accent2"/>
          </a:fillRef>
          <a:effectRef idx="2">
            <a:schemeClr val="accent2"/>
          </a:effectRef>
          <a:fontRef idx="minor">
            <a:schemeClr val="lt1"/>
          </a:fontRef>
        </p:style>
        <p:txBody>
          <a:bodyPr anchor="ctr"/>
          <a:lstStyle/>
          <a:p>
            <a:pPr marL="0" marR="0" lvl="0" indent="0" algn="l" defTabSz="914400" rtl="0" eaLnBrk="0" fontAlgn="ctr" latinLnBrk="0" hangingPunct="0">
              <a:lnSpc>
                <a:spcPct val="100000"/>
              </a:lnSpc>
              <a:spcBef>
                <a:spcPts val="0"/>
              </a:spcBef>
              <a:spcAft>
                <a:spcPts val="0"/>
              </a:spcAft>
              <a:buClr>
                <a:srgbClr val="FF0000"/>
              </a:buClr>
              <a:buSzPct val="70000"/>
              <a:buFontTx/>
              <a:buNone/>
              <a:tabLst>
                <a:tab pos="136525" algn="l"/>
              </a:tabLst>
              <a:defRPr/>
            </a:pPr>
            <a:endParaRPr kumimoji="0" lang="zh-CN" altLang="en-US" sz="2000" b="0" i="0" u="none" strike="noStrike" kern="1200" cap="none" spc="0" normalizeH="0" baseline="0" noProof="0" dirty="0">
              <a:ln>
                <a:noFill/>
              </a:ln>
              <a:solidFill>
                <a:srgbClr val="FFFF00"/>
              </a:solidFill>
              <a:effectLst/>
              <a:uLnTx/>
              <a:uFillTx/>
              <a:latin typeface="微软雅黑" panose="020B0503020204020204" pitchFamily="34" charset="-122"/>
              <a:ea typeface="微软雅黑" panose="020B0503020204020204" pitchFamily="34" charset="-122"/>
              <a:cs typeface="+mn-cs"/>
            </a:endParaRPr>
          </a:p>
        </p:txBody>
      </p:sp>
      <p:sp>
        <p:nvSpPr>
          <p:cNvPr id="65" name="圆角矩形 64"/>
          <p:cNvSpPr/>
          <p:nvPr/>
        </p:nvSpPr>
        <p:spPr bwMode="auto">
          <a:xfrm>
            <a:off x="571472" y="1142984"/>
            <a:ext cx="2496575" cy="1500198"/>
          </a:xfrm>
          <a:prstGeom prst="roundRect">
            <a:avLst>
              <a:gd name="adj" fmla="val 10417"/>
            </a:avLst>
          </a:prstGeom>
          <a:solidFill>
            <a:schemeClr val="bg1">
              <a:alpha val="60000"/>
            </a:schemeClr>
          </a:solidFill>
          <a:ln w="25400">
            <a:noFill/>
          </a:ln>
          <a:effectLst>
            <a:outerShdw blurRad="225425" dist="38100" dir="5220000" algn="ctr">
              <a:srgbClr val="000000">
                <a:alpha val="33000"/>
              </a:srgbClr>
            </a:outerShdw>
          </a:effectLst>
          <a:scene3d>
            <a:camera prst="orthographicFront"/>
            <a:lightRig rig="flat" dir="t"/>
          </a:scene3d>
          <a:sp3d contourW="19050">
            <a:bevelT w="101600" prst="artDeco"/>
            <a:bevelB w="0" h="0"/>
            <a:contourClr>
              <a:schemeClr val="bg1"/>
            </a:contourClr>
          </a:sp3d>
        </p:spPr>
        <p:style>
          <a:lnRef idx="1">
            <a:schemeClr val="accent2"/>
          </a:lnRef>
          <a:fillRef idx="3">
            <a:schemeClr val="accent2"/>
          </a:fillRef>
          <a:effectRef idx="2">
            <a:schemeClr val="accent2"/>
          </a:effectRef>
          <a:fontRef idx="minor">
            <a:schemeClr val="lt1"/>
          </a:fontRef>
        </p:style>
        <p:txBody>
          <a:bodyPr anchor="ctr"/>
          <a:lstStyle/>
          <a:p>
            <a:pPr marL="0" marR="0" lvl="0" indent="0" algn="l" defTabSz="914400" rtl="0" eaLnBrk="0" fontAlgn="ctr" latinLnBrk="0" hangingPunct="0">
              <a:lnSpc>
                <a:spcPct val="100000"/>
              </a:lnSpc>
              <a:spcBef>
                <a:spcPts val="0"/>
              </a:spcBef>
              <a:spcAft>
                <a:spcPts val="0"/>
              </a:spcAft>
              <a:buClr>
                <a:srgbClr val="FF0000"/>
              </a:buClr>
              <a:buSzPct val="70000"/>
              <a:buFontTx/>
              <a:buNone/>
              <a:tabLst>
                <a:tab pos="136525" algn="l"/>
              </a:tabLst>
              <a:defRPr/>
            </a:pPr>
            <a:endParaRPr kumimoji="0" lang="zh-CN" altLang="en-US" sz="2000" b="0" i="0" u="none" strike="noStrike" kern="1200" cap="none" spc="0" normalizeH="0" baseline="0" noProof="0" dirty="0">
              <a:ln>
                <a:noFill/>
              </a:ln>
              <a:solidFill>
                <a:srgbClr val="FFFF00"/>
              </a:solidFill>
              <a:effectLst/>
              <a:uLnTx/>
              <a:uFillTx/>
              <a:latin typeface="微软雅黑" panose="020B0503020204020204" pitchFamily="34" charset="-122"/>
              <a:ea typeface="微软雅黑" panose="020B0503020204020204" pitchFamily="34" charset="-122"/>
              <a:cs typeface="+mn-cs"/>
            </a:endParaRPr>
          </a:p>
        </p:txBody>
      </p:sp>
      <p:sp>
        <p:nvSpPr>
          <p:cNvPr id="2" name="TextBox 1"/>
          <p:cNvSpPr txBox="1"/>
          <p:nvPr/>
        </p:nvSpPr>
        <p:spPr>
          <a:xfrm>
            <a:off x="701675" y="1208559"/>
            <a:ext cx="1584325" cy="276225"/>
          </a:xfrm>
          <a:prstGeom prst="rect">
            <a:avLst/>
          </a:prstGeom>
          <a:noFill/>
        </p:spPr>
        <p:txBody>
          <a:bodyPr>
            <a:spAutoFit/>
          </a:bodyPr>
          <a:lstStyle/>
          <a:p>
            <a:pPr lvl="0" eaLnBrk="1" hangingPunct="1"/>
            <a:r>
              <a:rPr lang="en-US" altLang="zh-CN" sz="1200" b="1" dirty="0">
                <a:solidFill>
                  <a:srgbClr val="C00000"/>
                </a:solidFill>
                <a:latin typeface="Times New Roman" panose="02020603050405020304" pitchFamily="18" charset="0"/>
                <a:ea typeface="方正大黑简体"/>
                <a:cs typeface="Times New Roman" panose="02020603050405020304" pitchFamily="18" charset="0"/>
              </a:rPr>
              <a:t>Hydropower</a:t>
            </a:r>
          </a:p>
        </p:txBody>
      </p:sp>
      <p:sp>
        <p:nvSpPr>
          <p:cNvPr id="91146" name="TextBox 3"/>
          <p:cNvSpPr txBox="1"/>
          <p:nvPr/>
        </p:nvSpPr>
        <p:spPr>
          <a:xfrm>
            <a:off x="571500" y="1428750"/>
            <a:ext cx="2357438" cy="1108075"/>
          </a:xfrm>
          <a:prstGeom prst="rect">
            <a:avLst/>
          </a:prstGeom>
          <a:noFill/>
          <a:ln w="9525">
            <a:noFill/>
          </a:ln>
        </p:spPr>
        <p:txBody>
          <a:bodyPr>
            <a:spAutoFit/>
          </a:bodyPr>
          <a:lstStyle/>
          <a:p>
            <a:pPr lvl="0" eaLnBrk="1" hangingPunct="1">
              <a:buFont typeface="Wingdings" panose="05000000000000000000" pitchFamily="2" charset="2"/>
              <a:buChar char="l"/>
            </a:pPr>
            <a:r>
              <a:rPr lang="en-US" altLang="zh-CN" sz="1100" b="1" dirty="0">
                <a:solidFill>
                  <a:srgbClr val="254061"/>
                </a:solidFill>
                <a:latin typeface="微软雅黑" panose="020B0503020204020204" pitchFamily="34" charset="-122"/>
                <a:ea typeface="宋体" panose="02010600030101010101" pitchFamily="2" charset="-122"/>
              </a:rPr>
              <a:t>survey, planning, design, consulting</a:t>
            </a:r>
          </a:p>
          <a:p>
            <a:pPr lvl="0" eaLnBrk="1" hangingPunct="1">
              <a:buFont typeface="Wingdings" panose="05000000000000000000" pitchFamily="2" charset="2"/>
              <a:buChar char="l"/>
            </a:pPr>
            <a:r>
              <a:rPr lang="en-US" altLang="zh-CN" sz="1100" b="1" dirty="0">
                <a:solidFill>
                  <a:srgbClr val="254061"/>
                </a:solidFill>
                <a:latin typeface="微软雅黑" panose="020B0503020204020204" pitchFamily="34" charset="-122"/>
                <a:ea typeface="宋体" panose="02010600030101010101" pitchFamily="2" charset="-122"/>
              </a:rPr>
              <a:t> construction</a:t>
            </a:r>
            <a:r>
              <a:rPr lang="zh-CN" altLang="en-US" sz="1100" b="1" dirty="0">
                <a:solidFill>
                  <a:srgbClr val="254061"/>
                </a:solidFill>
                <a:latin typeface="微软雅黑" panose="020B0503020204020204" pitchFamily="34" charset="-122"/>
                <a:ea typeface="宋体" panose="02010600030101010101" pitchFamily="2" charset="-122"/>
              </a:rPr>
              <a:t>   </a:t>
            </a:r>
            <a:endParaRPr lang="en-US" altLang="zh-CN" sz="1100" b="1" dirty="0">
              <a:solidFill>
                <a:srgbClr val="254061"/>
              </a:solidFill>
              <a:latin typeface="微软雅黑" panose="020B0503020204020204" pitchFamily="34" charset="-122"/>
              <a:ea typeface="宋体" panose="02010600030101010101" pitchFamily="2" charset="-122"/>
            </a:endParaRPr>
          </a:p>
          <a:p>
            <a:pPr lvl="0" eaLnBrk="1" hangingPunct="1">
              <a:buFont typeface="Wingdings" panose="05000000000000000000" pitchFamily="2" charset="2"/>
              <a:buChar char="l"/>
            </a:pPr>
            <a:r>
              <a:rPr lang="en-US" altLang="zh-CN" sz="1100" b="1" dirty="0">
                <a:solidFill>
                  <a:srgbClr val="254061"/>
                </a:solidFill>
                <a:latin typeface="微软雅黑" panose="020B0503020204020204" pitchFamily="34" charset="-122"/>
                <a:ea typeface="宋体" panose="02010600030101010101" pitchFamily="2" charset="-122"/>
              </a:rPr>
              <a:t>equipment manufacture </a:t>
            </a:r>
          </a:p>
          <a:p>
            <a:pPr lvl="0" eaLnBrk="1" hangingPunct="1">
              <a:buFont typeface="Wingdings" panose="05000000000000000000" pitchFamily="2" charset="2"/>
              <a:buChar char="l"/>
            </a:pPr>
            <a:r>
              <a:rPr lang="en-US" altLang="zh-CN" sz="1100" b="1" dirty="0">
                <a:solidFill>
                  <a:srgbClr val="254061"/>
                </a:solidFill>
                <a:latin typeface="微软雅黑" panose="020B0503020204020204" pitchFamily="34" charset="-122"/>
                <a:ea typeface="宋体" panose="02010600030101010101" pitchFamily="2" charset="-122"/>
              </a:rPr>
              <a:t>equipment installation</a:t>
            </a:r>
          </a:p>
          <a:p>
            <a:pPr lvl="0" eaLnBrk="1" hangingPunct="1">
              <a:buFont typeface="Wingdings" panose="05000000000000000000" pitchFamily="2" charset="2"/>
              <a:buChar char="l"/>
            </a:pPr>
            <a:r>
              <a:rPr lang="en-US" altLang="zh-CN" sz="1100" b="1" dirty="0">
                <a:solidFill>
                  <a:srgbClr val="254061"/>
                </a:solidFill>
                <a:latin typeface="微软雅黑" panose="020B0503020204020204" pitchFamily="34" charset="-122"/>
                <a:ea typeface="宋体" panose="02010600030101010101" pitchFamily="2" charset="-122"/>
              </a:rPr>
              <a:t>operation &amp; maintenance</a:t>
            </a:r>
          </a:p>
          <a:p>
            <a:pPr lvl="0" eaLnBrk="1" hangingPunct="1">
              <a:buFont typeface="Wingdings" panose="05000000000000000000" pitchFamily="2" charset="2"/>
              <a:buChar char="l"/>
            </a:pPr>
            <a:r>
              <a:rPr lang="en-US" altLang="zh-CN" sz="1100" b="1" dirty="0">
                <a:solidFill>
                  <a:srgbClr val="254061"/>
                </a:solidFill>
                <a:latin typeface="微软雅黑" panose="020B0503020204020204" pitchFamily="34" charset="-122"/>
                <a:ea typeface="宋体" panose="02010600030101010101" pitchFamily="2" charset="-122"/>
              </a:rPr>
              <a:t>Investment/financing</a:t>
            </a:r>
            <a:endParaRPr lang="zh-CN" altLang="en-US" sz="1100" b="1" dirty="0">
              <a:solidFill>
                <a:srgbClr val="254061"/>
              </a:solidFill>
              <a:latin typeface="微软雅黑" panose="020B0503020204020204" pitchFamily="34" charset="-122"/>
              <a:ea typeface="宋体" panose="02010600030101010101" pitchFamily="2" charset="-122"/>
            </a:endParaRPr>
          </a:p>
        </p:txBody>
      </p:sp>
      <p:sp>
        <p:nvSpPr>
          <p:cNvPr id="105" name="TextBox 104"/>
          <p:cNvSpPr txBox="1"/>
          <p:nvPr/>
        </p:nvSpPr>
        <p:spPr>
          <a:xfrm>
            <a:off x="342900" y="2996952"/>
            <a:ext cx="1943100" cy="277813"/>
          </a:xfrm>
          <a:prstGeom prst="rect">
            <a:avLst/>
          </a:prstGeom>
          <a:noFill/>
        </p:spPr>
        <p:txBody>
          <a:bodyPr>
            <a:spAutoFit/>
          </a:bodyPr>
          <a:lstStyle/>
          <a:p>
            <a:pPr lvl="0" eaLnBrk="1" hangingPunct="1"/>
            <a:r>
              <a:rPr lang="en-US" altLang="zh-CN" sz="1200" b="1" dirty="0">
                <a:solidFill>
                  <a:srgbClr val="C00000"/>
                </a:solidFill>
                <a:latin typeface="Times New Roman" panose="02020603050405020304" pitchFamily="18" charset="0"/>
                <a:ea typeface="方正大黑简体"/>
                <a:cs typeface="Times New Roman" panose="02020603050405020304" pitchFamily="18" charset="0"/>
              </a:rPr>
              <a:t>Thermal</a:t>
            </a:r>
            <a:r>
              <a:rPr lang="en-US" altLang="zh-CN" sz="1200" dirty="0">
                <a:solidFill>
                  <a:srgbClr val="F2F2F2"/>
                </a:solidFill>
                <a:effectLst>
                  <a:outerShdw blurRad="38100" dist="38100" dir="2700000">
                    <a:srgbClr val="C0C0C0"/>
                  </a:outerShdw>
                </a:effectLst>
                <a:ea typeface="方正大黑简体"/>
              </a:rPr>
              <a:t> </a:t>
            </a:r>
            <a:r>
              <a:rPr lang="en-US" altLang="zh-CN" sz="1200" b="1" dirty="0">
                <a:solidFill>
                  <a:srgbClr val="C00000"/>
                </a:solidFill>
                <a:latin typeface="Times New Roman" panose="02020603050405020304" pitchFamily="18" charset="0"/>
                <a:ea typeface="方正大黑简体"/>
                <a:cs typeface="Times New Roman" panose="02020603050405020304" pitchFamily="18" charset="0"/>
              </a:rPr>
              <a:t>Power</a:t>
            </a:r>
          </a:p>
        </p:txBody>
      </p:sp>
      <p:sp>
        <p:nvSpPr>
          <p:cNvPr id="108" name="TextBox 107"/>
          <p:cNvSpPr txBox="1"/>
          <p:nvPr/>
        </p:nvSpPr>
        <p:spPr>
          <a:xfrm>
            <a:off x="899592" y="5023395"/>
            <a:ext cx="1879600" cy="277813"/>
          </a:xfrm>
          <a:prstGeom prst="rect">
            <a:avLst/>
          </a:prstGeom>
          <a:noFill/>
        </p:spPr>
        <p:txBody>
          <a:bodyPr>
            <a:spAutoFit/>
          </a:bodyPr>
          <a:lstStyle/>
          <a:p>
            <a:pPr lvl="0" eaLnBrk="1" hangingPunct="1"/>
            <a:r>
              <a:rPr lang="en-US" altLang="zh-CN" sz="1200" b="1" dirty="0">
                <a:solidFill>
                  <a:srgbClr val="C00000"/>
                </a:solidFill>
                <a:latin typeface="Times New Roman" panose="02020603050405020304" pitchFamily="18" charset="0"/>
                <a:ea typeface="方正大黑简体"/>
                <a:cs typeface="Times New Roman" panose="02020603050405020304" pitchFamily="18" charset="0"/>
              </a:rPr>
              <a:t>New</a:t>
            </a:r>
            <a:r>
              <a:rPr lang="en-US" altLang="zh-CN" sz="1200" dirty="0">
                <a:solidFill>
                  <a:srgbClr val="F2F2F2"/>
                </a:solidFill>
                <a:effectLst>
                  <a:outerShdw blurRad="38100" dist="38100" dir="2700000">
                    <a:srgbClr val="C0C0C0"/>
                  </a:outerShdw>
                </a:effectLst>
                <a:ea typeface="方正大黑简体"/>
              </a:rPr>
              <a:t> </a:t>
            </a:r>
            <a:r>
              <a:rPr lang="en-US" altLang="zh-CN" sz="1200" b="1" dirty="0">
                <a:solidFill>
                  <a:srgbClr val="C00000"/>
                </a:solidFill>
                <a:latin typeface="Times New Roman" panose="02020603050405020304" pitchFamily="18" charset="0"/>
                <a:ea typeface="方正大黑简体"/>
                <a:cs typeface="Times New Roman" panose="02020603050405020304" pitchFamily="18" charset="0"/>
              </a:rPr>
              <a:t>Energy</a:t>
            </a:r>
          </a:p>
        </p:txBody>
      </p:sp>
      <p:sp>
        <p:nvSpPr>
          <p:cNvPr id="111" name="TextBox 110"/>
          <p:cNvSpPr txBox="1"/>
          <p:nvPr/>
        </p:nvSpPr>
        <p:spPr>
          <a:xfrm>
            <a:off x="5929313" y="1208559"/>
            <a:ext cx="1822450" cy="276225"/>
          </a:xfrm>
          <a:prstGeom prst="rect">
            <a:avLst/>
          </a:prstGeom>
          <a:noFill/>
        </p:spPr>
        <p:txBody>
          <a:bodyPr>
            <a:spAutoFit/>
          </a:bodyPr>
          <a:lstStyle/>
          <a:p>
            <a:pPr lvl="0" eaLnBrk="1" hangingPunct="1"/>
            <a:r>
              <a:rPr lang="en-US" altLang="zh-CN" sz="1200" b="1" dirty="0">
                <a:solidFill>
                  <a:srgbClr val="C00000"/>
                </a:solidFill>
                <a:latin typeface="Times New Roman" panose="02020603050405020304" pitchFamily="18" charset="0"/>
                <a:ea typeface="方正大黑简体"/>
                <a:cs typeface="Times New Roman" panose="02020603050405020304" pitchFamily="18" charset="0"/>
              </a:rPr>
              <a:t>Real</a:t>
            </a:r>
            <a:r>
              <a:rPr lang="en-US" altLang="zh-CN" sz="1200" dirty="0">
                <a:solidFill>
                  <a:srgbClr val="F2F2F2"/>
                </a:solidFill>
                <a:effectLst>
                  <a:outerShdw blurRad="38100" dist="38100" dir="2700000">
                    <a:srgbClr val="C0C0C0"/>
                  </a:outerShdw>
                </a:effectLst>
                <a:ea typeface="方正大黑简体"/>
              </a:rPr>
              <a:t> </a:t>
            </a:r>
            <a:r>
              <a:rPr lang="en-US" altLang="zh-CN" sz="1200" b="1" dirty="0">
                <a:solidFill>
                  <a:srgbClr val="C00000"/>
                </a:solidFill>
                <a:latin typeface="Times New Roman" panose="02020603050405020304" pitchFamily="18" charset="0"/>
                <a:ea typeface="方正大黑简体"/>
                <a:cs typeface="Times New Roman" panose="02020603050405020304" pitchFamily="18" charset="0"/>
              </a:rPr>
              <a:t>Estate</a:t>
            </a:r>
          </a:p>
        </p:txBody>
      </p:sp>
      <p:sp>
        <p:nvSpPr>
          <p:cNvPr id="114" name="TextBox 113"/>
          <p:cNvSpPr txBox="1"/>
          <p:nvPr/>
        </p:nvSpPr>
        <p:spPr>
          <a:xfrm>
            <a:off x="6000750" y="4653136"/>
            <a:ext cx="2465388" cy="276225"/>
          </a:xfrm>
          <a:prstGeom prst="rect">
            <a:avLst/>
          </a:prstGeom>
          <a:noFill/>
        </p:spPr>
        <p:txBody>
          <a:bodyPr>
            <a:spAutoFit/>
          </a:bodyPr>
          <a:lstStyle/>
          <a:p>
            <a:pPr lvl="0" eaLnBrk="1" hangingPunct="1"/>
            <a:r>
              <a:rPr lang="en-US" altLang="zh-CN" sz="1200" b="1" dirty="0">
                <a:solidFill>
                  <a:srgbClr val="C00000"/>
                </a:solidFill>
                <a:latin typeface="Times New Roman" panose="02020603050405020304" pitchFamily="18" charset="0"/>
                <a:ea typeface="方正大黑简体"/>
                <a:cs typeface="Times New Roman" panose="02020603050405020304" pitchFamily="18" charset="0"/>
              </a:rPr>
              <a:t>Transmission &amp; Distribution</a:t>
            </a:r>
          </a:p>
        </p:txBody>
      </p:sp>
      <p:sp>
        <p:nvSpPr>
          <p:cNvPr id="117" name="TextBox 116"/>
          <p:cNvSpPr txBox="1"/>
          <p:nvPr/>
        </p:nvSpPr>
        <p:spPr>
          <a:xfrm>
            <a:off x="6518275" y="2924944"/>
            <a:ext cx="2132013" cy="276225"/>
          </a:xfrm>
          <a:prstGeom prst="rect">
            <a:avLst/>
          </a:prstGeom>
          <a:noFill/>
        </p:spPr>
        <p:txBody>
          <a:bodyPr>
            <a:spAutoFit/>
          </a:bodyPr>
          <a:lstStyle/>
          <a:p>
            <a:pPr lvl="0" eaLnBrk="1" hangingPunct="1"/>
            <a:r>
              <a:rPr lang="en-US" altLang="zh-CN" sz="1200" b="1" dirty="0">
                <a:solidFill>
                  <a:srgbClr val="C00000"/>
                </a:solidFill>
                <a:latin typeface="Times New Roman" panose="02020603050405020304" pitchFamily="18" charset="0"/>
                <a:ea typeface="方正大黑简体"/>
                <a:cs typeface="Times New Roman" panose="02020603050405020304" pitchFamily="18" charset="0"/>
              </a:rPr>
              <a:t>Infrastructure</a:t>
            </a:r>
          </a:p>
        </p:txBody>
      </p:sp>
      <p:sp>
        <p:nvSpPr>
          <p:cNvPr id="91152" name="TextBox 58"/>
          <p:cNvSpPr txBox="1"/>
          <p:nvPr/>
        </p:nvSpPr>
        <p:spPr>
          <a:xfrm>
            <a:off x="285750" y="3252788"/>
            <a:ext cx="2357438" cy="1108075"/>
          </a:xfrm>
          <a:prstGeom prst="rect">
            <a:avLst/>
          </a:prstGeom>
          <a:noFill/>
          <a:ln w="9525">
            <a:noFill/>
          </a:ln>
        </p:spPr>
        <p:txBody>
          <a:bodyPr>
            <a:spAutoFit/>
          </a:bodyPr>
          <a:lstStyle/>
          <a:p>
            <a:pPr lvl="0" eaLnBrk="1" hangingPunct="1">
              <a:buFont typeface="Wingdings" panose="05000000000000000000" pitchFamily="2" charset="2"/>
              <a:buChar char="l"/>
            </a:pPr>
            <a:r>
              <a:rPr lang="en-US" altLang="zh-CN" sz="1100" b="1" dirty="0">
                <a:solidFill>
                  <a:srgbClr val="254061"/>
                </a:solidFill>
                <a:latin typeface="微软雅黑" panose="020B0503020204020204" pitchFamily="34" charset="-122"/>
                <a:ea typeface="宋体" panose="02010600030101010101" pitchFamily="2" charset="-122"/>
              </a:rPr>
              <a:t>survey, planning, design, consulting</a:t>
            </a:r>
          </a:p>
          <a:p>
            <a:pPr lvl="0" eaLnBrk="1" hangingPunct="1">
              <a:buFont typeface="Wingdings" panose="05000000000000000000" pitchFamily="2" charset="2"/>
              <a:buChar char="l"/>
            </a:pPr>
            <a:r>
              <a:rPr lang="en-US" altLang="zh-CN" sz="1100" b="1" dirty="0">
                <a:solidFill>
                  <a:srgbClr val="254061"/>
                </a:solidFill>
                <a:latin typeface="微软雅黑" panose="020B0503020204020204" pitchFamily="34" charset="-122"/>
                <a:ea typeface="宋体" panose="02010600030101010101" pitchFamily="2" charset="-122"/>
              </a:rPr>
              <a:t> construction</a:t>
            </a:r>
            <a:r>
              <a:rPr lang="zh-CN" altLang="en-US" sz="1100" b="1" dirty="0">
                <a:solidFill>
                  <a:srgbClr val="254061"/>
                </a:solidFill>
                <a:latin typeface="微软雅黑" panose="020B0503020204020204" pitchFamily="34" charset="-122"/>
                <a:ea typeface="宋体" panose="02010600030101010101" pitchFamily="2" charset="-122"/>
              </a:rPr>
              <a:t>   </a:t>
            </a:r>
            <a:endParaRPr lang="en-US" altLang="zh-CN" sz="1100" b="1" dirty="0">
              <a:solidFill>
                <a:srgbClr val="254061"/>
              </a:solidFill>
              <a:latin typeface="微软雅黑" panose="020B0503020204020204" pitchFamily="34" charset="-122"/>
              <a:ea typeface="宋体" panose="02010600030101010101" pitchFamily="2" charset="-122"/>
            </a:endParaRPr>
          </a:p>
          <a:p>
            <a:pPr lvl="0" eaLnBrk="1" hangingPunct="1">
              <a:buFont typeface="Wingdings" panose="05000000000000000000" pitchFamily="2" charset="2"/>
              <a:buChar char="l"/>
            </a:pPr>
            <a:r>
              <a:rPr lang="en-US" altLang="zh-CN" sz="1100" b="1" dirty="0">
                <a:solidFill>
                  <a:srgbClr val="254061"/>
                </a:solidFill>
                <a:latin typeface="微软雅黑" panose="020B0503020204020204" pitchFamily="34" charset="-122"/>
                <a:ea typeface="宋体" panose="02010600030101010101" pitchFamily="2" charset="-122"/>
              </a:rPr>
              <a:t>equipment manufacture </a:t>
            </a:r>
          </a:p>
          <a:p>
            <a:pPr lvl="0" eaLnBrk="1" hangingPunct="1">
              <a:buFont typeface="Wingdings" panose="05000000000000000000" pitchFamily="2" charset="2"/>
              <a:buChar char="l"/>
            </a:pPr>
            <a:r>
              <a:rPr lang="en-US" altLang="zh-CN" sz="1100" b="1" dirty="0">
                <a:solidFill>
                  <a:srgbClr val="254061"/>
                </a:solidFill>
                <a:latin typeface="微软雅黑" panose="020B0503020204020204" pitchFamily="34" charset="-122"/>
                <a:ea typeface="宋体" panose="02010600030101010101" pitchFamily="2" charset="-122"/>
              </a:rPr>
              <a:t>equipment installation</a:t>
            </a:r>
          </a:p>
          <a:p>
            <a:pPr lvl="0" eaLnBrk="1" hangingPunct="1">
              <a:buFont typeface="Wingdings" panose="05000000000000000000" pitchFamily="2" charset="2"/>
              <a:buChar char="l"/>
            </a:pPr>
            <a:r>
              <a:rPr lang="en-US" altLang="zh-CN" sz="1100" b="1" dirty="0">
                <a:solidFill>
                  <a:srgbClr val="254061"/>
                </a:solidFill>
                <a:latin typeface="微软雅黑" panose="020B0503020204020204" pitchFamily="34" charset="-122"/>
                <a:ea typeface="宋体" panose="02010600030101010101" pitchFamily="2" charset="-122"/>
              </a:rPr>
              <a:t>operation &amp; maintenance</a:t>
            </a:r>
          </a:p>
          <a:p>
            <a:pPr lvl="0" eaLnBrk="1" hangingPunct="1">
              <a:buFont typeface="Wingdings" panose="05000000000000000000" pitchFamily="2" charset="2"/>
              <a:buChar char="l"/>
            </a:pPr>
            <a:r>
              <a:rPr lang="en-US" altLang="zh-CN" sz="1100" b="1" dirty="0">
                <a:solidFill>
                  <a:srgbClr val="254061"/>
                </a:solidFill>
                <a:latin typeface="微软雅黑" panose="020B0503020204020204" pitchFamily="34" charset="-122"/>
                <a:ea typeface="宋体" panose="02010600030101010101" pitchFamily="2" charset="-122"/>
              </a:rPr>
              <a:t>Investment/financing</a:t>
            </a:r>
            <a:endParaRPr lang="zh-CN" altLang="en-US" sz="1100" b="1" dirty="0">
              <a:solidFill>
                <a:srgbClr val="254061"/>
              </a:solidFill>
              <a:latin typeface="微软雅黑" panose="020B0503020204020204" pitchFamily="34" charset="-122"/>
              <a:ea typeface="宋体" panose="02010600030101010101" pitchFamily="2" charset="-122"/>
            </a:endParaRPr>
          </a:p>
        </p:txBody>
      </p:sp>
      <p:sp>
        <p:nvSpPr>
          <p:cNvPr id="91153" name="TextBox 61"/>
          <p:cNvSpPr txBox="1"/>
          <p:nvPr/>
        </p:nvSpPr>
        <p:spPr>
          <a:xfrm>
            <a:off x="785813" y="5249863"/>
            <a:ext cx="2357437" cy="938212"/>
          </a:xfrm>
          <a:prstGeom prst="rect">
            <a:avLst/>
          </a:prstGeom>
          <a:noFill/>
          <a:ln w="9525">
            <a:noFill/>
          </a:ln>
        </p:spPr>
        <p:txBody>
          <a:bodyPr>
            <a:spAutoFit/>
          </a:bodyPr>
          <a:lstStyle/>
          <a:p>
            <a:pPr lvl="0" eaLnBrk="1" hangingPunct="1">
              <a:buFont typeface="Wingdings" panose="05000000000000000000" pitchFamily="2" charset="2"/>
              <a:buChar char="l"/>
            </a:pPr>
            <a:r>
              <a:rPr lang="en-US" altLang="zh-CN" sz="1100" b="1" dirty="0">
                <a:solidFill>
                  <a:srgbClr val="254061"/>
                </a:solidFill>
                <a:latin typeface="微软雅黑" panose="020B0503020204020204" pitchFamily="34" charset="-122"/>
                <a:ea typeface="宋体" panose="02010600030101010101" pitchFamily="2" charset="-122"/>
              </a:rPr>
              <a:t>survey, planning, design, consulting</a:t>
            </a:r>
          </a:p>
          <a:p>
            <a:pPr lvl="0" eaLnBrk="1" hangingPunct="1">
              <a:buFont typeface="Wingdings" panose="05000000000000000000" pitchFamily="2" charset="2"/>
              <a:buChar char="l"/>
            </a:pPr>
            <a:r>
              <a:rPr lang="en-US" altLang="zh-CN" sz="1100" b="1" dirty="0">
                <a:solidFill>
                  <a:srgbClr val="254061"/>
                </a:solidFill>
                <a:latin typeface="微软雅黑" panose="020B0503020204020204" pitchFamily="34" charset="-122"/>
                <a:ea typeface="宋体" panose="02010600030101010101" pitchFamily="2" charset="-122"/>
              </a:rPr>
              <a:t> construction</a:t>
            </a:r>
            <a:r>
              <a:rPr lang="zh-CN" altLang="en-US" sz="1100" b="1" dirty="0">
                <a:solidFill>
                  <a:srgbClr val="254061"/>
                </a:solidFill>
                <a:latin typeface="微软雅黑" panose="020B0503020204020204" pitchFamily="34" charset="-122"/>
                <a:ea typeface="宋体" panose="02010600030101010101" pitchFamily="2" charset="-122"/>
              </a:rPr>
              <a:t>   </a:t>
            </a:r>
            <a:endParaRPr lang="en-US" altLang="zh-CN" sz="1100" b="1" dirty="0">
              <a:solidFill>
                <a:srgbClr val="254061"/>
              </a:solidFill>
              <a:latin typeface="微软雅黑" panose="020B0503020204020204" pitchFamily="34" charset="-122"/>
              <a:ea typeface="宋体" panose="02010600030101010101" pitchFamily="2" charset="-122"/>
            </a:endParaRPr>
          </a:p>
          <a:p>
            <a:pPr lvl="0" eaLnBrk="1" hangingPunct="1">
              <a:buFont typeface="Wingdings" panose="05000000000000000000" pitchFamily="2" charset="2"/>
              <a:buChar char="l"/>
            </a:pPr>
            <a:r>
              <a:rPr lang="en-US" altLang="zh-CN" sz="1100" b="1" dirty="0">
                <a:solidFill>
                  <a:srgbClr val="254061"/>
                </a:solidFill>
                <a:latin typeface="微软雅黑" panose="020B0503020204020204" pitchFamily="34" charset="-122"/>
                <a:ea typeface="宋体" panose="02010600030101010101" pitchFamily="2" charset="-122"/>
              </a:rPr>
              <a:t>equipment installation</a:t>
            </a:r>
          </a:p>
          <a:p>
            <a:pPr lvl="0" eaLnBrk="1" hangingPunct="1">
              <a:buFont typeface="Wingdings" panose="05000000000000000000" pitchFamily="2" charset="2"/>
              <a:buChar char="l"/>
            </a:pPr>
            <a:r>
              <a:rPr lang="en-US" altLang="zh-CN" sz="1100" b="1" dirty="0">
                <a:solidFill>
                  <a:srgbClr val="254061"/>
                </a:solidFill>
                <a:latin typeface="微软雅黑" panose="020B0503020204020204" pitchFamily="34" charset="-122"/>
                <a:ea typeface="宋体" panose="02010600030101010101" pitchFamily="2" charset="-122"/>
              </a:rPr>
              <a:t>operation &amp; maintenance</a:t>
            </a:r>
          </a:p>
          <a:p>
            <a:pPr lvl="0" eaLnBrk="1" hangingPunct="1">
              <a:buFont typeface="Wingdings" panose="05000000000000000000" pitchFamily="2" charset="2"/>
              <a:buChar char="l"/>
            </a:pPr>
            <a:r>
              <a:rPr lang="en-US" altLang="zh-CN" sz="1100" b="1" dirty="0">
                <a:solidFill>
                  <a:srgbClr val="254061"/>
                </a:solidFill>
                <a:latin typeface="微软雅黑" panose="020B0503020204020204" pitchFamily="34" charset="-122"/>
                <a:ea typeface="宋体" panose="02010600030101010101" pitchFamily="2" charset="-122"/>
              </a:rPr>
              <a:t>Investment/financing</a:t>
            </a:r>
            <a:endParaRPr lang="zh-CN" altLang="en-US" sz="1100" b="1" dirty="0">
              <a:solidFill>
                <a:srgbClr val="254061"/>
              </a:solidFill>
              <a:latin typeface="微软雅黑" panose="020B0503020204020204" pitchFamily="34" charset="-122"/>
              <a:ea typeface="宋体" panose="02010600030101010101" pitchFamily="2" charset="-122"/>
            </a:endParaRPr>
          </a:p>
        </p:txBody>
      </p:sp>
      <p:sp>
        <p:nvSpPr>
          <p:cNvPr id="91154" name="TextBox 63"/>
          <p:cNvSpPr txBox="1"/>
          <p:nvPr/>
        </p:nvSpPr>
        <p:spPr>
          <a:xfrm>
            <a:off x="5929313" y="1438275"/>
            <a:ext cx="2357437" cy="1108075"/>
          </a:xfrm>
          <a:prstGeom prst="rect">
            <a:avLst/>
          </a:prstGeom>
          <a:noFill/>
          <a:ln w="9525">
            <a:noFill/>
          </a:ln>
        </p:spPr>
        <p:txBody>
          <a:bodyPr>
            <a:spAutoFit/>
          </a:bodyPr>
          <a:lstStyle/>
          <a:p>
            <a:pPr lvl="0" eaLnBrk="1" hangingPunct="1">
              <a:buFont typeface="Wingdings" panose="05000000000000000000" pitchFamily="2" charset="2"/>
              <a:buChar char="l"/>
            </a:pPr>
            <a:r>
              <a:rPr lang="en-US" altLang="zh-CN" sz="1100" b="1" dirty="0">
                <a:solidFill>
                  <a:srgbClr val="254061"/>
                </a:solidFill>
                <a:latin typeface="微软雅黑" panose="020B0503020204020204" pitchFamily="34" charset="-122"/>
                <a:ea typeface="宋体" panose="02010600030101010101" pitchFamily="2" charset="-122"/>
              </a:rPr>
              <a:t>survey, planning, design, consulting</a:t>
            </a:r>
          </a:p>
          <a:p>
            <a:pPr lvl="0" eaLnBrk="1" hangingPunct="1">
              <a:buFont typeface="Wingdings" panose="05000000000000000000" pitchFamily="2" charset="2"/>
              <a:buChar char="l"/>
            </a:pPr>
            <a:r>
              <a:rPr lang="en-US" altLang="zh-CN" sz="1100" b="1" dirty="0">
                <a:solidFill>
                  <a:srgbClr val="254061"/>
                </a:solidFill>
                <a:latin typeface="微软雅黑" panose="020B0503020204020204" pitchFamily="34" charset="-122"/>
                <a:ea typeface="宋体" panose="02010600030101010101" pitchFamily="2" charset="-122"/>
              </a:rPr>
              <a:t> construction</a:t>
            </a:r>
            <a:r>
              <a:rPr lang="zh-CN" altLang="en-US" sz="1100" b="1" dirty="0">
                <a:solidFill>
                  <a:srgbClr val="254061"/>
                </a:solidFill>
                <a:latin typeface="微软雅黑" panose="020B0503020204020204" pitchFamily="34" charset="-122"/>
                <a:ea typeface="宋体" panose="02010600030101010101" pitchFamily="2" charset="-122"/>
              </a:rPr>
              <a:t>   </a:t>
            </a:r>
            <a:endParaRPr lang="en-US" altLang="zh-CN" sz="1100" b="1" dirty="0">
              <a:solidFill>
                <a:srgbClr val="254061"/>
              </a:solidFill>
              <a:latin typeface="微软雅黑" panose="020B0503020204020204" pitchFamily="34" charset="-122"/>
              <a:ea typeface="宋体" panose="02010600030101010101" pitchFamily="2" charset="-122"/>
            </a:endParaRPr>
          </a:p>
          <a:p>
            <a:pPr lvl="0" eaLnBrk="1" hangingPunct="1">
              <a:buFont typeface="Wingdings" panose="05000000000000000000" pitchFamily="2" charset="2"/>
              <a:buChar char="l"/>
            </a:pPr>
            <a:r>
              <a:rPr lang="en-US" altLang="zh-CN" sz="1100" b="1" dirty="0">
                <a:solidFill>
                  <a:srgbClr val="254061"/>
                </a:solidFill>
                <a:latin typeface="微软雅黑" panose="020B0503020204020204" pitchFamily="34" charset="-122"/>
                <a:ea typeface="宋体" panose="02010600030101010101" pitchFamily="2" charset="-122"/>
              </a:rPr>
              <a:t>equipment manufacture </a:t>
            </a:r>
          </a:p>
          <a:p>
            <a:pPr lvl="0" eaLnBrk="1" hangingPunct="1">
              <a:buFont typeface="Wingdings" panose="05000000000000000000" pitchFamily="2" charset="2"/>
              <a:buChar char="l"/>
            </a:pPr>
            <a:r>
              <a:rPr lang="en-US" altLang="zh-CN" sz="1100" b="1" dirty="0">
                <a:solidFill>
                  <a:srgbClr val="254061"/>
                </a:solidFill>
                <a:latin typeface="微软雅黑" panose="020B0503020204020204" pitchFamily="34" charset="-122"/>
                <a:ea typeface="宋体" panose="02010600030101010101" pitchFamily="2" charset="-122"/>
              </a:rPr>
              <a:t>equipment installation</a:t>
            </a:r>
          </a:p>
          <a:p>
            <a:pPr lvl="0" eaLnBrk="1" hangingPunct="1">
              <a:buFont typeface="Wingdings" panose="05000000000000000000" pitchFamily="2" charset="2"/>
              <a:buChar char="l"/>
            </a:pPr>
            <a:r>
              <a:rPr lang="en-US" altLang="zh-CN" sz="1100" b="1" dirty="0">
                <a:solidFill>
                  <a:srgbClr val="254061"/>
                </a:solidFill>
                <a:latin typeface="微软雅黑" panose="020B0503020204020204" pitchFamily="34" charset="-122"/>
                <a:ea typeface="宋体" panose="02010600030101010101" pitchFamily="2" charset="-122"/>
              </a:rPr>
              <a:t>operation &amp; maintenance</a:t>
            </a:r>
          </a:p>
          <a:p>
            <a:pPr lvl="0" eaLnBrk="1" hangingPunct="1">
              <a:buFont typeface="Wingdings" panose="05000000000000000000" pitchFamily="2" charset="2"/>
              <a:buChar char="l"/>
            </a:pPr>
            <a:r>
              <a:rPr lang="en-US" altLang="zh-CN" sz="1100" b="1" dirty="0">
                <a:solidFill>
                  <a:srgbClr val="254061"/>
                </a:solidFill>
                <a:latin typeface="微软雅黑" panose="020B0503020204020204" pitchFamily="34" charset="-122"/>
                <a:ea typeface="宋体" panose="02010600030101010101" pitchFamily="2" charset="-122"/>
              </a:rPr>
              <a:t>Investment/financing</a:t>
            </a:r>
            <a:endParaRPr lang="zh-CN" altLang="en-US" sz="1100" b="1" dirty="0">
              <a:solidFill>
                <a:srgbClr val="254061"/>
              </a:solidFill>
              <a:latin typeface="微软雅黑" panose="020B0503020204020204" pitchFamily="34" charset="-122"/>
              <a:ea typeface="宋体" panose="02010600030101010101" pitchFamily="2" charset="-122"/>
            </a:endParaRPr>
          </a:p>
        </p:txBody>
      </p:sp>
      <p:sp>
        <p:nvSpPr>
          <p:cNvPr id="91155" name="TextBox 66"/>
          <p:cNvSpPr txBox="1"/>
          <p:nvPr/>
        </p:nvSpPr>
        <p:spPr>
          <a:xfrm>
            <a:off x="6446838" y="3214688"/>
            <a:ext cx="2357437" cy="1108075"/>
          </a:xfrm>
          <a:prstGeom prst="rect">
            <a:avLst/>
          </a:prstGeom>
          <a:noFill/>
          <a:ln w="9525">
            <a:noFill/>
          </a:ln>
        </p:spPr>
        <p:txBody>
          <a:bodyPr>
            <a:spAutoFit/>
          </a:bodyPr>
          <a:lstStyle/>
          <a:p>
            <a:pPr lvl="0" eaLnBrk="1" hangingPunct="1">
              <a:buFont typeface="Wingdings" panose="05000000000000000000" pitchFamily="2" charset="2"/>
              <a:buChar char="l"/>
            </a:pPr>
            <a:r>
              <a:rPr lang="en-US" altLang="zh-CN" sz="1100" b="1" dirty="0">
                <a:solidFill>
                  <a:srgbClr val="254061"/>
                </a:solidFill>
                <a:latin typeface="微软雅黑" panose="020B0503020204020204" pitchFamily="34" charset="-122"/>
                <a:ea typeface="宋体" panose="02010600030101010101" pitchFamily="2" charset="-122"/>
              </a:rPr>
              <a:t>survey, planning, design, consulting</a:t>
            </a:r>
          </a:p>
          <a:p>
            <a:pPr lvl="0" eaLnBrk="1" hangingPunct="1">
              <a:buFont typeface="Wingdings" panose="05000000000000000000" pitchFamily="2" charset="2"/>
              <a:buChar char="l"/>
            </a:pPr>
            <a:r>
              <a:rPr lang="en-US" altLang="zh-CN" sz="1100" b="1" dirty="0">
                <a:solidFill>
                  <a:srgbClr val="254061"/>
                </a:solidFill>
                <a:latin typeface="微软雅黑" panose="020B0503020204020204" pitchFamily="34" charset="-122"/>
                <a:ea typeface="宋体" panose="02010600030101010101" pitchFamily="2" charset="-122"/>
              </a:rPr>
              <a:t> construction</a:t>
            </a:r>
            <a:r>
              <a:rPr lang="zh-CN" altLang="en-US" sz="1100" b="1" dirty="0">
                <a:solidFill>
                  <a:srgbClr val="254061"/>
                </a:solidFill>
                <a:latin typeface="微软雅黑" panose="020B0503020204020204" pitchFamily="34" charset="-122"/>
                <a:ea typeface="宋体" panose="02010600030101010101" pitchFamily="2" charset="-122"/>
              </a:rPr>
              <a:t>   </a:t>
            </a:r>
            <a:endParaRPr lang="en-US" altLang="zh-CN" sz="1100" b="1" dirty="0">
              <a:solidFill>
                <a:srgbClr val="254061"/>
              </a:solidFill>
              <a:latin typeface="微软雅黑" panose="020B0503020204020204" pitchFamily="34" charset="-122"/>
              <a:ea typeface="宋体" panose="02010600030101010101" pitchFamily="2" charset="-122"/>
            </a:endParaRPr>
          </a:p>
          <a:p>
            <a:pPr lvl="0" eaLnBrk="1" hangingPunct="1">
              <a:buFont typeface="Wingdings" panose="05000000000000000000" pitchFamily="2" charset="2"/>
              <a:buChar char="l"/>
            </a:pPr>
            <a:r>
              <a:rPr lang="en-US" altLang="zh-CN" sz="1100" b="1" dirty="0">
                <a:solidFill>
                  <a:srgbClr val="254061"/>
                </a:solidFill>
                <a:latin typeface="微软雅黑" panose="020B0503020204020204" pitchFamily="34" charset="-122"/>
                <a:ea typeface="宋体" panose="02010600030101010101" pitchFamily="2" charset="-122"/>
              </a:rPr>
              <a:t>equipment manufacture </a:t>
            </a:r>
          </a:p>
          <a:p>
            <a:pPr lvl="0" eaLnBrk="1" hangingPunct="1">
              <a:buFont typeface="Wingdings" panose="05000000000000000000" pitchFamily="2" charset="2"/>
              <a:buChar char="l"/>
            </a:pPr>
            <a:r>
              <a:rPr lang="en-US" altLang="zh-CN" sz="1100" b="1" dirty="0">
                <a:solidFill>
                  <a:srgbClr val="254061"/>
                </a:solidFill>
                <a:latin typeface="微软雅黑" panose="020B0503020204020204" pitchFamily="34" charset="-122"/>
                <a:ea typeface="宋体" panose="02010600030101010101" pitchFamily="2" charset="-122"/>
              </a:rPr>
              <a:t>equipment installation</a:t>
            </a:r>
          </a:p>
          <a:p>
            <a:pPr lvl="0" eaLnBrk="1" hangingPunct="1">
              <a:buFont typeface="Wingdings" panose="05000000000000000000" pitchFamily="2" charset="2"/>
              <a:buChar char="l"/>
            </a:pPr>
            <a:r>
              <a:rPr lang="en-US" altLang="zh-CN" sz="1100" b="1" dirty="0">
                <a:solidFill>
                  <a:srgbClr val="254061"/>
                </a:solidFill>
                <a:latin typeface="微软雅黑" panose="020B0503020204020204" pitchFamily="34" charset="-122"/>
                <a:ea typeface="宋体" panose="02010600030101010101" pitchFamily="2" charset="-122"/>
              </a:rPr>
              <a:t>operation &amp; maintenance</a:t>
            </a:r>
          </a:p>
          <a:p>
            <a:pPr lvl="0" eaLnBrk="1" hangingPunct="1">
              <a:buFont typeface="Wingdings" panose="05000000000000000000" pitchFamily="2" charset="2"/>
              <a:buChar char="l"/>
            </a:pPr>
            <a:r>
              <a:rPr lang="en-US" altLang="zh-CN" sz="1100" b="1" dirty="0">
                <a:solidFill>
                  <a:srgbClr val="254061"/>
                </a:solidFill>
                <a:latin typeface="微软雅黑" panose="020B0503020204020204" pitchFamily="34" charset="-122"/>
                <a:ea typeface="宋体" panose="02010600030101010101" pitchFamily="2" charset="-122"/>
              </a:rPr>
              <a:t>Investment/financing</a:t>
            </a:r>
            <a:endParaRPr lang="zh-CN" altLang="en-US" sz="1100" b="1" dirty="0">
              <a:solidFill>
                <a:srgbClr val="254061"/>
              </a:solidFill>
              <a:latin typeface="微软雅黑" panose="020B0503020204020204" pitchFamily="34" charset="-122"/>
              <a:ea typeface="宋体" panose="02010600030101010101" pitchFamily="2" charset="-122"/>
            </a:endParaRPr>
          </a:p>
        </p:txBody>
      </p:sp>
      <p:sp>
        <p:nvSpPr>
          <p:cNvPr id="91156" name="TextBox 71"/>
          <p:cNvSpPr txBox="1"/>
          <p:nvPr/>
        </p:nvSpPr>
        <p:spPr>
          <a:xfrm>
            <a:off x="6072188" y="4929188"/>
            <a:ext cx="2357437" cy="1108075"/>
          </a:xfrm>
          <a:prstGeom prst="rect">
            <a:avLst/>
          </a:prstGeom>
          <a:noFill/>
          <a:ln w="9525">
            <a:noFill/>
          </a:ln>
        </p:spPr>
        <p:txBody>
          <a:bodyPr>
            <a:spAutoFit/>
          </a:bodyPr>
          <a:lstStyle/>
          <a:p>
            <a:pPr lvl="0" eaLnBrk="1" hangingPunct="1">
              <a:buFont typeface="Wingdings" panose="05000000000000000000" pitchFamily="2" charset="2"/>
              <a:buChar char="l"/>
            </a:pPr>
            <a:r>
              <a:rPr lang="en-US" altLang="zh-CN" sz="1100" b="1" dirty="0">
                <a:solidFill>
                  <a:srgbClr val="254061"/>
                </a:solidFill>
                <a:latin typeface="微软雅黑" panose="020B0503020204020204" pitchFamily="34" charset="-122"/>
                <a:ea typeface="宋体" panose="02010600030101010101" pitchFamily="2" charset="-122"/>
              </a:rPr>
              <a:t>survey, planning, design, consulting</a:t>
            </a:r>
          </a:p>
          <a:p>
            <a:pPr lvl="0" eaLnBrk="1" hangingPunct="1">
              <a:buFont typeface="Wingdings" panose="05000000000000000000" pitchFamily="2" charset="2"/>
              <a:buChar char="l"/>
            </a:pPr>
            <a:r>
              <a:rPr lang="en-US" altLang="zh-CN" sz="1100" b="1" dirty="0">
                <a:solidFill>
                  <a:srgbClr val="254061"/>
                </a:solidFill>
                <a:latin typeface="微软雅黑" panose="020B0503020204020204" pitchFamily="34" charset="-122"/>
                <a:ea typeface="宋体" panose="02010600030101010101" pitchFamily="2" charset="-122"/>
              </a:rPr>
              <a:t> construction</a:t>
            </a:r>
            <a:r>
              <a:rPr lang="zh-CN" altLang="en-US" sz="1100" b="1" dirty="0">
                <a:solidFill>
                  <a:srgbClr val="254061"/>
                </a:solidFill>
                <a:latin typeface="微软雅黑" panose="020B0503020204020204" pitchFamily="34" charset="-122"/>
                <a:ea typeface="宋体" panose="02010600030101010101" pitchFamily="2" charset="-122"/>
              </a:rPr>
              <a:t>   </a:t>
            </a:r>
            <a:endParaRPr lang="en-US" altLang="zh-CN" sz="1100" b="1" dirty="0">
              <a:solidFill>
                <a:srgbClr val="254061"/>
              </a:solidFill>
              <a:latin typeface="微软雅黑" panose="020B0503020204020204" pitchFamily="34" charset="-122"/>
              <a:ea typeface="宋体" panose="02010600030101010101" pitchFamily="2" charset="-122"/>
            </a:endParaRPr>
          </a:p>
          <a:p>
            <a:pPr lvl="0" eaLnBrk="1" hangingPunct="1">
              <a:buFont typeface="Wingdings" panose="05000000000000000000" pitchFamily="2" charset="2"/>
              <a:buChar char="l"/>
            </a:pPr>
            <a:r>
              <a:rPr lang="en-US" altLang="zh-CN" sz="1100" b="1" dirty="0">
                <a:solidFill>
                  <a:srgbClr val="254061"/>
                </a:solidFill>
                <a:latin typeface="微软雅黑" panose="020B0503020204020204" pitchFamily="34" charset="-122"/>
                <a:ea typeface="宋体" panose="02010600030101010101" pitchFamily="2" charset="-122"/>
              </a:rPr>
              <a:t>equipment manufacture </a:t>
            </a:r>
          </a:p>
          <a:p>
            <a:pPr lvl="0" eaLnBrk="1" hangingPunct="1">
              <a:buFont typeface="Wingdings" panose="05000000000000000000" pitchFamily="2" charset="2"/>
              <a:buChar char="l"/>
            </a:pPr>
            <a:r>
              <a:rPr lang="en-US" altLang="zh-CN" sz="1100" b="1" dirty="0">
                <a:solidFill>
                  <a:srgbClr val="254061"/>
                </a:solidFill>
                <a:latin typeface="微软雅黑" panose="020B0503020204020204" pitchFamily="34" charset="-122"/>
                <a:ea typeface="宋体" panose="02010600030101010101" pitchFamily="2" charset="-122"/>
              </a:rPr>
              <a:t>equipment installation</a:t>
            </a:r>
          </a:p>
          <a:p>
            <a:pPr lvl="0" eaLnBrk="1" hangingPunct="1">
              <a:buFont typeface="Wingdings" panose="05000000000000000000" pitchFamily="2" charset="2"/>
              <a:buChar char="l"/>
            </a:pPr>
            <a:r>
              <a:rPr lang="en-US" altLang="zh-CN" sz="1100" b="1" dirty="0">
                <a:solidFill>
                  <a:srgbClr val="254061"/>
                </a:solidFill>
                <a:latin typeface="微软雅黑" panose="020B0503020204020204" pitchFamily="34" charset="-122"/>
                <a:ea typeface="宋体" panose="02010600030101010101" pitchFamily="2" charset="-122"/>
              </a:rPr>
              <a:t>operation &amp; maintenance</a:t>
            </a:r>
          </a:p>
          <a:p>
            <a:pPr lvl="0" eaLnBrk="1" hangingPunct="1">
              <a:buFont typeface="Wingdings" panose="05000000000000000000" pitchFamily="2" charset="2"/>
              <a:buChar char="l"/>
            </a:pPr>
            <a:r>
              <a:rPr lang="en-US" altLang="zh-CN" sz="1100" b="1" dirty="0">
                <a:solidFill>
                  <a:srgbClr val="254061"/>
                </a:solidFill>
                <a:latin typeface="微软雅黑" panose="020B0503020204020204" pitchFamily="34" charset="-122"/>
                <a:ea typeface="宋体" panose="02010600030101010101" pitchFamily="2" charset="-122"/>
              </a:rPr>
              <a:t>Investment/financing</a:t>
            </a:r>
            <a:endParaRPr lang="zh-CN" altLang="en-US" sz="1100" b="1" dirty="0">
              <a:solidFill>
                <a:srgbClr val="254061"/>
              </a:solidFill>
              <a:latin typeface="微软雅黑" panose="020B0503020204020204" pitchFamily="34" charset="-122"/>
              <a:ea typeface="宋体" panose="02010600030101010101" pitchFamily="2" charset="-122"/>
            </a:endParaRPr>
          </a:p>
        </p:txBody>
      </p:sp>
      <p:sp>
        <p:nvSpPr>
          <p:cNvPr id="91157" name="TextBox 41"/>
          <p:cNvSpPr txBox="1"/>
          <p:nvPr/>
        </p:nvSpPr>
        <p:spPr>
          <a:xfrm>
            <a:off x="1619250" y="285750"/>
            <a:ext cx="7056438" cy="400050"/>
          </a:xfrm>
          <a:prstGeom prst="rect">
            <a:avLst/>
          </a:prstGeom>
          <a:noFill/>
          <a:ln w="9525">
            <a:noFill/>
          </a:ln>
        </p:spPr>
        <p:txBody>
          <a:bodyPr>
            <a:spAutoFit/>
          </a:bodyPr>
          <a:lstStyle/>
          <a:p>
            <a:pPr lvl="0" algn="ctr" eaLnBrk="1" hangingPunct="1"/>
            <a:r>
              <a:rPr lang="en-US" altLang="zh-CN" sz="2000" b="1" dirty="0">
                <a:solidFill>
                  <a:schemeClr val="bg1"/>
                </a:solidFill>
                <a:latin typeface="微软雅黑" panose="020B0503020204020204" pitchFamily="34" charset="-122"/>
                <a:ea typeface="方正大黑简体"/>
              </a:rPr>
              <a:t>About POWERCHINA</a:t>
            </a:r>
          </a:p>
        </p:txBody>
      </p:sp>
      <p:sp>
        <p:nvSpPr>
          <p:cNvPr id="3" name="TextBox 2"/>
          <p:cNvSpPr txBox="1"/>
          <p:nvPr/>
        </p:nvSpPr>
        <p:spPr>
          <a:xfrm>
            <a:off x="3739699" y="3522494"/>
            <a:ext cx="1696397" cy="338554"/>
          </a:xfrm>
          <a:prstGeom prst="rect">
            <a:avLst/>
          </a:prstGeom>
          <a:noFill/>
        </p:spPr>
        <p:txBody>
          <a:bodyPr wrap="square" rtlCol="0">
            <a:spAutoFit/>
          </a:bodyPr>
          <a:lstStyle/>
          <a:p>
            <a:r>
              <a:rPr lang="en-US" altLang="zh-CN" sz="1600" b="1" dirty="0" smtClean="0">
                <a:solidFill>
                  <a:srgbClr val="FF0000"/>
                </a:solidFill>
                <a:latin typeface="Times New Roman" panose="02020603050405020304" pitchFamily="18" charset="0"/>
                <a:cs typeface="Times New Roman" panose="02020603050405020304" pitchFamily="18" charset="0"/>
              </a:rPr>
              <a:t>POWERCHINA</a:t>
            </a:r>
            <a:endParaRPr lang="zh-CN" altLang="en-US" sz="16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42906235"/>
      </p:ext>
    </p:extLst>
  </p:cSld>
  <p:clrMapOvr>
    <a:masterClrMapping/>
  </p:clrMapOvr>
  <p:transition>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单圆角矩形 12"/>
          <p:cNvSpPr/>
          <p:nvPr/>
        </p:nvSpPr>
        <p:spPr>
          <a:xfrm>
            <a:off x="2317750" y="1989138"/>
            <a:ext cx="5926138" cy="933450"/>
          </a:xfrm>
          <a:prstGeom prst="round1Rect">
            <a:avLst/>
          </a:prstGeom>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7" name="TextBox 6"/>
          <p:cNvSpPr txBox="1"/>
          <p:nvPr/>
        </p:nvSpPr>
        <p:spPr>
          <a:xfrm>
            <a:off x="2339752" y="2204864"/>
            <a:ext cx="5686197" cy="584775"/>
          </a:xfrm>
          <a:prstGeom prst="rect">
            <a:avLst/>
          </a:prstGeom>
          <a:noFill/>
        </p:spPr>
        <p:txBody>
          <a:bodyPr>
            <a:spAutoFit/>
            <a:scene3d>
              <a:camera prst="orthographicFront"/>
              <a:lightRig rig="soft" dir="t">
                <a:rot lat="0" lon="0" rev="10800000"/>
              </a:lightRig>
            </a:scene3d>
            <a:sp3d>
              <a:bevelT w="27940" h="12700"/>
              <a:contourClr>
                <a:srgbClr val="DDDDDD"/>
              </a:contourClr>
            </a:sp3d>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3200" b="1" i="0" u="none" strike="noStrike" kern="1200" cap="none" spc="-150" normalizeH="0" baseline="0" noProof="0" dirty="0" smtClean="0">
                <a:ln w="11430"/>
                <a:solidFill>
                  <a:srgbClr val="F8F8F8"/>
                </a:solidFill>
                <a:effectLst>
                  <a:outerShdw blurRad="25400" algn="tl" rotWithShape="0">
                    <a:srgbClr val="000000">
                      <a:alpha val="43000"/>
                    </a:srgbClr>
                  </a:outerShdw>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rPr>
              <a:t>Global</a:t>
            </a:r>
            <a:r>
              <a:rPr kumimoji="0" lang="en-US" altLang="zh-CN" sz="3200" b="1" i="0" u="none" strike="noStrike" kern="1200" cap="none" spc="-150" normalizeH="0" noProof="0" dirty="0" smtClean="0">
                <a:ln w="11430"/>
                <a:solidFill>
                  <a:srgbClr val="F8F8F8"/>
                </a:solidFill>
                <a:effectLst>
                  <a:outerShdw blurRad="25400" algn="tl" rotWithShape="0">
                    <a:srgbClr val="000000">
                      <a:alpha val="43000"/>
                    </a:srgbClr>
                  </a:outerShdw>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rPr>
              <a:t> New Energy Outlook</a:t>
            </a:r>
            <a:endParaRPr kumimoji="0" lang="zh-CN" altLang="en-US" sz="3200" b="1" i="0" u="none" strike="noStrike" kern="1200" cap="none" spc="-150" normalizeH="0" baseline="0" noProof="0" dirty="0">
              <a:ln w="11430"/>
              <a:solidFill>
                <a:srgbClr val="F8F8F8"/>
              </a:solidFill>
              <a:effectLst>
                <a:outerShdw blurRad="25400" algn="tl" rotWithShape="0">
                  <a:srgbClr val="000000">
                    <a:alpha val="43000"/>
                  </a:srgbClr>
                </a:outerShdw>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endParaRPr>
          </a:p>
        </p:txBody>
      </p:sp>
      <p:sp>
        <p:nvSpPr>
          <p:cNvPr id="14" name="单圆角矩形 13"/>
          <p:cNvSpPr/>
          <p:nvPr/>
        </p:nvSpPr>
        <p:spPr>
          <a:xfrm flipH="1">
            <a:off x="1331913" y="1998663"/>
            <a:ext cx="936625" cy="930275"/>
          </a:xfrm>
          <a:prstGeom prst="round1Rect">
            <a:avLst/>
          </a:prstGeom>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8" name="文本框 9"/>
          <p:cNvSpPr txBox="1">
            <a:spLocks noChangeArrowheads="1"/>
          </p:cNvSpPr>
          <p:nvPr/>
        </p:nvSpPr>
        <p:spPr bwMode="auto">
          <a:xfrm>
            <a:off x="1422675" y="2206605"/>
            <a:ext cx="773061" cy="678815"/>
          </a:xfrm>
          <a:prstGeom prst="rect">
            <a:avLst/>
          </a:prstGeom>
          <a:noFill/>
          <a:ln w="9525">
            <a:noFill/>
            <a:miter lim="800000"/>
          </a:ln>
        </p:spPr>
        <p:txBody>
          <a:bodyPr>
            <a:spAutoFit/>
            <a:scene3d>
              <a:camera prst="orthographicFront"/>
              <a:lightRig rig="soft" dir="t">
                <a:rot lat="0" lon="0" rev="10800000"/>
              </a:lightRig>
            </a:scene3d>
            <a:sp3d>
              <a:bevelT w="27940" h="12700"/>
              <a:contourClr>
                <a:srgbClr val="DDDDDD"/>
              </a:contourClr>
            </a:sp3d>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150" normalizeH="0" baseline="0" noProof="0" dirty="0">
                <a:ln w="11430"/>
                <a:solidFill>
                  <a:srgbClr val="F8F8F8"/>
                </a:solidFill>
                <a:effectLst>
                  <a:outerShdw blurRad="25400" algn="tl" rotWithShape="0">
                    <a:srgbClr val="000000">
                      <a:alpha val="43000"/>
                    </a:srgbClr>
                  </a:outerShdw>
                </a:effectLst>
                <a:uLnTx/>
                <a:uFillTx/>
                <a:latin typeface="微软雅黑" panose="020B0503020204020204" pitchFamily="34" charset="-122"/>
                <a:ea typeface="微软雅黑" panose="020B0503020204020204" pitchFamily="34" charset="-122"/>
                <a:cs typeface="+mn-cs"/>
              </a:rPr>
              <a:t>2</a:t>
            </a:r>
          </a:p>
        </p:txBody>
      </p:sp>
      <p:pic>
        <p:nvPicPr>
          <p:cNvPr id="2" name="图片 1"/>
          <p:cNvPicPr>
            <a:picLocks noChangeAspect="1"/>
          </p:cNvPicPr>
          <p:nvPr/>
        </p:nvPicPr>
        <p:blipFill>
          <a:blip r:embed="rId3"/>
          <a:stretch>
            <a:fillRect/>
          </a:stretch>
        </p:blipFill>
        <p:spPr>
          <a:xfrm>
            <a:off x="6068695" y="2929255"/>
            <a:ext cx="2175510" cy="1428115"/>
          </a:xfrm>
          <a:prstGeom prst="rect">
            <a:avLst/>
          </a:prstGeom>
        </p:spPr>
      </p:pic>
      <p:pic>
        <p:nvPicPr>
          <p:cNvPr id="3" name="图片 2"/>
          <p:cNvPicPr>
            <a:picLocks noChangeAspect="1"/>
          </p:cNvPicPr>
          <p:nvPr/>
        </p:nvPicPr>
        <p:blipFill>
          <a:blip r:embed="rId4"/>
          <a:stretch>
            <a:fillRect/>
          </a:stretch>
        </p:blipFill>
        <p:spPr>
          <a:xfrm>
            <a:off x="3721735" y="2929255"/>
            <a:ext cx="2346960" cy="1427480"/>
          </a:xfrm>
          <a:prstGeom prst="rect">
            <a:avLst/>
          </a:prstGeom>
        </p:spPr>
      </p:pic>
      <p:pic>
        <p:nvPicPr>
          <p:cNvPr id="5" name="图片 4"/>
          <p:cNvPicPr>
            <a:picLocks noChangeAspect="1"/>
          </p:cNvPicPr>
          <p:nvPr/>
        </p:nvPicPr>
        <p:blipFill>
          <a:blip r:embed="rId5"/>
          <a:srcRect l="-83" t="12193" r="142" b="12376"/>
          <a:stretch>
            <a:fillRect/>
          </a:stretch>
        </p:blipFill>
        <p:spPr>
          <a:xfrm>
            <a:off x="1332230" y="2929255"/>
            <a:ext cx="2389505" cy="1428115"/>
          </a:xfrm>
          <a:prstGeom prst="rect">
            <a:avLst/>
          </a:prstGeom>
        </p:spPr>
      </p:pic>
      <p:pic>
        <p:nvPicPr>
          <p:cNvPr id="9" name="Picture 11" descr="C:\Users\Administrator\Desktop\2016.3 电建国际PPT\图片\埃塞俄比亚阿达玛二期风力发电项目.jpg"/>
          <p:cNvPicPr>
            <a:picLocks noChangeAspect="1"/>
          </p:cNvPicPr>
          <p:nvPr/>
        </p:nvPicPr>
        <p:blipFill>
          <a:blip r:embed="rId6"/>
          <a:stretch>
            <a:fillRect/>
          </a:stretch>
        </p:blipFill>
        <p:spPr>
          <a:xfrm>
            <a:off x="3721736" y="2928938"/>
            <a:ext cx="2421890" cy="1428750"/>
          </a:xfrm>
          <a:prstGeom prst="rect">
            <a:avLst/>
          </a:prstGeom>
          <a:noFill/>
          <a:ln w="9525">
            <a:noFill/>
          </a:ln>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878</TotalTime>
  <Words>1214</Words>
  <Application>Microsoft Office PowerPoint</Application>
  <PresentationFormat>全屏显示(4:3)</PresentationFormat>
  <Paragraphs>194</Paragraphs>
  <Slides>24</Slides>
  <Notes>19</Notes>
  <HiddenSlides>0</HiddenSlides>
  <MMClips>0</MMClips>
  <ScaleCrop>false</ScaleCrop>
  <HeadingPairs>
    <vt:vector size="8" baseType="variant">
      <vt:variant>
        <vt:lpstr>已用的字体</vt:lpstr>
      </vt:variant>
      <vt:variant>
        <vt:i4>14</vt:i4>
      </vt:variant>
      <vt:variant>
        <vt:lpstr>主题</vt:lpstr>
      </vt:variant>
      <vt:variant>
        <vt:i4>1</vt:i4>
      </vt:variant>
      <vt:variant>
        <vt:lpstr>嵌入 OLE 服务器</vt:lpstr>
      </vt:variant>
      <vt:variant>
        <vt:i4>1</vt:i4>
      </vt:variant>
      <vt:variant>
        <vt:lpstr>幻灯片标题</vt:lpstr>
      </vt:variant>
      <vt:variant>
        <vt:i4>24</vt:i4>
      </vt:variant>
    </vt:vector>
  </HeadingPairs>
  <TitlesOfParts>
    <vt:vector size="40" baseType="lpstr">
      <vt:lpstr>AvantGarde Md BT</vt:lpstr>
      <vt:lpstr>PMingLiU</vt:lpstr>
      <vt:lpstr>Raleway</vt:lpstr>
      <vt:lpstr>方正大黑简体</vt:lpstr>
      <vt:lpstr>方正小标宋简体</vt:lpstr>
      <vt:lpstr>楷体</vt:lpstr>
      <vt:lpstr>宋体</vt:lpstr>
      <vt:lpstr>微软雅黑</vt:lpstr>
      <vt:lpstr>Arial</vt:lpstr>
      <vt:lpstr>Arial Narrow</vt:lpstr>
      <vt:lpstr>Calibri</vt:lpstr>
      <vt:lpstr>Lucida Sans Unicode</vt:lpstr>
      <vt:lpstr>Times New Roman</vt:lpstr>
      <vt:lpstr>Wingdings</vt:lpstr>
      <vt:lpstr>Office 主题</vt:lpstr>
      <vt:lpstr>PicObj Class</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吴迪</dc:creator>
  <cp:keywords>电建国际PPT</cp:keywords>
  <cp:lastModifiedBy>GUO</cp:lastModifiedBy>
  <cp:revision>897</cp:revision>
  <dcterms:created xsi:type="dcterms:W3CDTF">2016-03-28T01:29:33Z</dcterms:created>
  <dcterms:modified xsi:type="dcterms:W3CDTF">2018-11-02T21:39:32Z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2052-10.1.0.6065</vt:lpwstr>
  </property>
</Properties>
</file>